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62" r:id="rId2"/>
    <p:sldId id="288" r:id="rId3"/>
    <p:sldId id="322" r:id="rId4"/>
    <p:sldId id="263" r:id="rId5"/>
    <p:sldId id="370" r:id="rId6"/>
    <p:sldId id="277" r:id="rId7"/>
    <p:sldId id="278" r:id="rId8"/>
    <p:sldId id="268" r:id="rId9"/>
    <p:sldId id="264" r:id="rId10"/>
    <p:sldId id="302" r:id="rId11"/>
    <p:sldId id="300" r:id="rId12"/>
    <p:sldId id="317" r:id="rId13"/>
    <p:sldId id="323" r:id="rId14"/>
    <p:sldId id="327" r:id="rId15"/>
    <p:sldId id="325" r:id="rId16"/>
    <p:sldId id="326" r:id="rId17"/>
    <p:sldId id="303" r:id="rId18"/>
    <p:sldId id="346" r:id="rId19"/>
    <p:sldId id="279" r:id="rId20"/>
    <p:sldId id="280" r:id="rId21"/>
    <p:sldId id="281" r:id="rId22"/>
    <p:sldId id="357" r:id="rId23"/>
    <p:sldId id="312" r:id="rId24"/>
    <p:sldId id="337" r:id="rId25"/>
    <p:sldId id="339" r:id="rId26"/>
    <p:sldId id="341" r:id="rId27"/>
    <p:sldId id="381" r:id="rId28"/>
    <p:sldId id="338" r:id="rId29"/>
    <p:sldId id="282" r:id="rId30"/>
    <p:sldId id="306" r:id="rId31"/>
    <p:sldId id="283" r:id="rId32"/>
    <p:sldId id="275" r:id="rId33"/>
    <p:sldId id="259" r:id="rId34"/>
    <p:sldId id="319" r:id="rId35"/>
    <p:sldId id="342" r:id="rId36"/>
    <p:sldId id="347" r:id="rId37"/>
    <p:sldId id="330" r:id="rId38"/>
    <p:sldId id="345" r:id="rId39"/>
    <p:sldId id="340" r:id="rId40"/>
    <p:sldId id="382" r:id="rId41"/>
    <p:sldId id="383" r:id="rId42"/>
    <p:sldId id="289" r:id="rId43"/>
    <p:sldId id="353" r:id="rId44"/>
    <p:sldId id="352" r:id="rId45"/>
    <p:sldId id="290" r:id="rId46"/>
    <p:sldId id="354" r:id="rId47"/>
    <p:sldId id="355" r:id="rId48"/>
    <p:sldId id="291" r:id="rId49"/>
    <p:sldId id="380" r:id="rId50"/>
    <p:sldId id="378" r:id="rId51"/>
    <p:sldId id="372" r:id="rId52"/>
    <p:sldId id="376" r:id="rId53"/>
    <p:sldId id="373" r:id="rId54"/>
    <p:sldId id="375" r:id="rId55"/>
    <p:sldId id="369" r:id="rId56"/>
    <p:sldId id="367" r:id="rId57"/>
    <p:sldId id="365" r:id="rId58"/>
    <p:sldId id="363" r:id="rId59"/>
    <p:sldId id="364" r:id="rId60"/>
    <p:sldId id="360" r:id="rId61"/>
    <p:sldId id="361" r:id="rId62"/>
    <p:sldId id="362" r:id="rId63"/>
    <p:sldId id="377" r:id="rId64"/>
    <p:sldId id="349" r:id="rId65"/>
    <p:sldId id="350" r:id="rId66"/>
    <p:sldId id="351" r:id="rId67"/>
    <p:sldId id="368" r:id="rId68"/>
    <p:sldId id="366" r:id="rId69"/>
    <p:sldId id="343" r:id="rId70"/>
    <p:sldId id="309" r:id="rId71"/>
    <p:sldId id="329" r:id="rId72"/>
    <p:sldId id="331" r:id="rId73"/>
    <p:sldId id="335" r:id="rId74"/>
    <p:sldId id="336" r:id="rId7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p:scale>
          <a:sx n="60" d="100"/>
          <a:sy n="60" d="100"/>
        </p:scale>
        <p:origin x="-1056" y="-1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68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28F59E5-F11F-467E-BE97-9C2479E298CB}" type="datetimeFigureOut">
              <a:rPr lang="en-US" smtClean="0"/>
              <a:pPr/>
              <a:t>6/16/2010</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D21027D-97DB-4BFF-AA8C-51FBAB2EEF97}"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210E002-561A-4601-BEE0-241F9C14E549}" type="datetimeFigureOut">
              <a:rPr lang="en-US" smtClean="0"/>
              <a:pPr/>
              <a:t>6/16/2010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7ABF65E-2D60-45FA-B19C-BA77ABE8405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eaLnBrk="1" hangingPunct="1"/>
            <a:endParaRPr lang="en-US" smtClean="0"/>
          </a:p>
        </p:txBody>
      </p:sp>
      <p:sp>
        <p:nvSpPr>
          <p:cNvPr id="74756" name="Slide Number Placeholder 3"/>
          <p:cNvSpPr>
            <a:spLocks noGrp="1"/>
          </p:cNvSpPr>
          <p:nvPr>
            <p:ph type="sldNum" sz="quarter" idx="5"/>
          </p:nvPr>
        </p:nvSpPr>
        <p:spPr>
          <a:noFill/>
        </p:spPr>
        <p:txBody>
          <a:bodyPr/>
          <a:lstStyle/>
          <a:p>
            <a:fld id="{49D3764B-4598-489E-9D29-FF57907B555A}"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 years of data</a:t>
            </a:r>
            <a:endParaRPr lang="en-US" dirty="0"/>
          </a:p>
        </p:txBody>
      </p:sp>
      <p:sp>
        <p:nvSpPr>
          <p:cNvPr id="4" name="Slide Number Placeholder 3"/>
          <p:cNvSpPr>
            <a:spLocks noGrp="1"/>
          </p:cNvSpPr>
          <p:nvPr>
            <p:ph type="sldNum" sz="quarter" idx="10"/>
          </p:nvPr>
        </p:nvSpPr>
        <p:spPr/>
        <p:txBody>
          <a:bodyPr/>
          <a:lstStyle/>
          <a:p>
            <a:pPr>
              <a:defRPr/>
            </a:pPr>
            <a:fld id="{EA0E94BF-403B-4AA5-9BFA-5498CA41769C}" type="slidenum">
              <a:rPr lang="en-US" smtClean="0"/>
              <a:pPr>
                <a:defRPr/>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81C035-AE53-4D84-912F-74FCB4AA4660}" type="slidenum">
              <a:rPr lang="en-US" smtClean="0"/>
              <a:pPr/>
              <a:t>24</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D7B66F-4EFA-467E-A57D-6506B252F5B8}" type="slidenum">
              <a:rPr lang="en-US" smtClean="0"/>
              <a:pPr/>
              <a:t>25</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C60A47-D61A-498E-9A00-BAEB5CC9B4C6}" type="slidenum">
              <a:rPr lang="en-US" smtClean="0"/>
              <a:pPr/>
              <a:t>29</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C60A47-D61A-498E-9A00-BAEB5CC9B4C6}" type="slidenum">
              <a:rPr lang="en-US" smtClean="0"/>
              <a:pPr/>
              <a:t>30</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Discuss Pros and Cons of u* correction</a:t>
            </a:r>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81E0C5-CC76-4520-A76A-19A775427E0C}" type="slidenum">
              <a:rPr lang="en-US" smtClean="0"/>
              <a:pPr/>
              <a:t>36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eaLnBrk="1" hangingPunct="1"/>
            <a:endParaRPr lang="en-US" smtClean="0"/>
          </a:p>
        </p:txBody>
      </p:sp>
      <p:sp>
        <p:nvSpPr>
          <p:cNvPr id="82948" name="Slide Number Placeholder 3"/>
          <p:cNvSpPr>
            <a:spLocks noGrp="1"/>
          </p:cNvSpPr>
          <p:nvPr>
            <p:ph type="sldNum" sz="quarter" idx="5"/>
          </p:nvPr>
        </p:nvSpPr>
        <p:spPr>
          <a:noFill/>
        </p:spPr>
        <p:txBody>
          <a:bodyPr/>
          <a:lstStyle/>
          <a:p>
            <a:fld id="{E20E2600-E2C3-472D-891F-D0CB18432F5B}" type="slidenum">
              <a:rPr lang="en-US" smtClean="0"/>
              <a:pPr/>
              <a:t>42</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64514B3-7308-426A-9240-A78B61E12366}" type="slidenum">
              <a:rPr lang="en-US" smtClean="0"/>
              <a:pPr>
                <a:defRPr/>
              </a:pPr>
              <a:t>44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pPr eaLnBrk="1" hangingPunct="1">
              <a:spcBef>
                <a:spcPct val="0"/>
              </a:spcBef>
            </a:pPr>
            <a:endParaRPr lang="en-US" smtClean="0"/>
          </a:p>
        </p:txBody>
      </p:sp>
      <p:sp>
        <p:nvSpPr>
          <p:cNvPr id="96260" name="Slide Number Placeholder 3"/>
          <p:cNvSpPr>
            <a:spLocks noGrp="1"/>
          </p:cNvSpPr>
          <p:nvPr>
            <p:ph type="sldNum" sz="quarter" idx="5"/>
          </p:nvPr>
        </p:nvSpPr>
        <p:spPr>
          <a:noFill/>
        </p:spPr>
        <p:txBody>
          <a:bodyPr/>
          <a:lstStyle/>
          <a:p>
            <a:fld id="{0770CE9E-5A30-4D76-BDC6-A15BA50F578E}" type="slidenum">
              <a:rPr lang="en-US" smtClean="0">
                <a:latin typeface="Arial" charset="0"/>
              </a:rPr>
              <a:pPr/>
              <a:t>45</a:t>
            </a:fld>
            <a:endParaRPr 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64514B3-7308-426A-9240-A78B61E12366}" type="slidenum">
              <a:rPr lang="en-US" smtClean="0"/>
              <a:pPr>
                <a:defRPr/>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240E7747-8EA1-4FC5-96EC-EC76BD46BB7E}" type="slidenum">
              <a:rPr lang="de-DE" smtClean="0"/>
              <a:pPr/>
              <a:t>3</a:t>
            </a:fld>
            <a:endParaRPr lang="de-DE"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a:spcBef>
                <a:spcPct val="0"/>
              </a:spcBef>
            </a:pPr>
            <a:r>
              <a:rPr lang="en-US" smtClean="0"/>
              <a:t>Look at what we have: observations. Only they provide the door to the real world. They should provide the backbone of the research.</a:t>
            </a:r>
          </a:p>
          <a:p>
            <a:pPr>
              <a:spcBef>
                <a:spcPct val="0"/>
              </a:spcBef>
            </a:pPr>
            <a:r>
              <a:rPr lang="de-DE" smtClean="0"/>
              <a:t>To paraphrase the Philosopher Imanuel Kant, “models without data are empty, and data without models are blind.”</a:t>
            </a:r>
          </a:p>
          <a:p>
            <a:pPr>
              <a:spcBef>
                <a:spcPct val="0"/>
              </a:spcBef>
            </a:pPr>
            <a:r>
              <a:rPr lang="de-DE" smtClean="0"/>
              <a:t>Eddy + forest</a:t>
            </a:r>
          </a:p>
          <a:p>
            <a:pPr>
              <a:spcBef>
                <a:spcPct val="0"/>
              </a:spcBef>
            </a:pPr>
            <a:r>
              <a:rPr lang="de-DE" smtClean="0">
                <a:latin typeface="ヒラギノ角ゴ Pro W3" pitchFamily="84" charset="-128"/>
              </a:rPr>
              <a:t>Remote sensing of veg</a:t>
            </a:r>
          </a:p>
          <a:p>
            <a:pPr>
              <a:spcBef>
                <a:spcPct val="0"/>
              </a:spcBef>
            </a:pPr>
            <a:r>
              <a:rPr lang="de-DE" smtClean="0"/>
              <a:t>Remote stat + tall</a:t>
            </a:r>
          </a:p>
          <a:p>
            <a:pPr>
              <a:spcBef>
                <a:spcPct val="0"/>
              </a:spcBef>
            </a:pPr>
            <a:r>
              <a:rPr lang="de-DE" smtClean="0">
                <a:latin typeface="ヒラギノ角ゴ Pro W3" pitchFamily="84" charset="-128"/>
              </a:rPr>
              <a:t>Remote sensing CO2 (dünn, label ausserhalb)</a:t>
            </a:r>
            <a:endParaRPr lang="de-DE" smtClean="0"/>
          </a:p>
          <a:p>
            <a:pPr>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64514B3-7308-426A-9240-A78B61E12366}" type="slidenum">
              <a:rPr lang="en-US" smtClean="0"/>
              <a:pPr>
                <a:defRPr/>
              </a:pPr>
              <a:t>47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pPr eaLnBrk="1" hangingPunct="1">
              <a:spcBef>
                <a:spcPct val="0"/>
              </a:spcBef>
            </a:pPr>
            <a:endParaRPr lang="en-US" smtClean="0"/>
          </a:p>
        </p:txBody>
      </p:sp>
      <p:sp>
        <p:nvSpPr>
          <p:cNvPr id="99332" name="Slide Number Placeholder 3"/>
          <p:cNvSpPr>
            <a:spLocks noGrp="1"/>
          </p:cNvSpPr>
          <p:nvPr>
            <p:ph type="sldNum" sz="quarter" idx="5"/>
          </p:nvPr>
        </p:nvSpPr>
        <p:spPr>
          <a:noFill/>
        </p:spPr>
        <p:txBody>
          <a:bodyPr/>
          <a:lstStyle/>
          <a:p>
            <a:fld id="{44EA06E1-8B99-45D4-BD7A-3076FEA74BF0}" type="slidenum">
              <a:rPr lang="en-US" smtClean="0">
                <a:latin typeface="Arial" charset="0"/>
              </a:rPr>
              <a:pPr/>
              <a:t>48</a:t>
            </a:fld>
            <a:endParaRPr 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526">
              <a:defRPr/>
            </a:pPr>
            <a:r>
              <a:rPr lang="en-US" dirty="0" smtClean="0">
                <a:latin typeface="Symbol" pitchFamily="18" charset="2"/>
              </a:rPr>
              <a:t>S</a:t>
            </a:r>
            <a:r>
              <a:rPr lang="en-US" dirty="0" smtClean="0"/>
              <a:t> NEE = -31 </a:t>
            </a:r>
            <a:r>
              <a:rPr lang="en-US" dirty="0" err="1" smtClean="0"/>
              <a:t>PgC</a:t>
            </a:r>
            <a:r>
              <a:rPr lang="en-US" dirty="0" smtClean="0"/>
              <a:t>/y</a:t>
            </a:r>
          </a:p>
          <a:p>
            <a:endParaRPr lang="en-US" dirty="0"/>
          </a:p>
        </p:txBody>
      </p:sp>
      <p:sp>
        <p:nvSpPr>
          <p:cNvPr id="4" name="Slide Number Placeholder 3"/>
          <p:cNvSpPr>
            <a:spLocks noGrp="1"/>
          </p:cNvSpPr>
          <p:nvPr>
            <p:ph type="sldNum" sz="quarter" idx="10"/>
          </p:nvPr>
        </p:nvSpPr>
        <p:spPr/>
        <p:txBody>
          <a:bodyPr/>
          <a:lstStyle/>
          <a:p>
            <a:fld id="{5F254D2D-398E-4713-9589-2D61CB7BFECE}" type="slidenum">
              <a:rPr lang="en-US" smtClean="0"/>
              <a:pPr/>
              <a:t>52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254D2D-398E-4713-9589-2D61CB7BFECE}" type="slidenum">
              <a:rPr lang="en-US" smtClean="0"/>
              <a:pPr/>
              <a:t>53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eaLnBrk="1" hangingPunct="1"/>
            <a:endParaRPr lang="en-US" smtClean="0"/>
          </a:p>
        </p:txBody>
      </p:sp>
      <p:sp>
        <p:nvSpPr>
          <p:cNvPr id="65540" name="Slide Number Placeholder 3"/>
          <p:cNvSpPr>
            <a:spLocks noGrp="1"/>
          </p:cNvSpPr>
          <p:nvPr>
            <p:ph type="sldNum" sz="quarter" idx="5"/>
          </p:nvPr>
        </p:nvSpPr>
        <p:spPr>
          <a:noFill/>
        </p:spPr>
        <p:txBody>
          <a:bodyPr/>
          <a:lstStyle/>
          <a:p>
            <a:fld id="{FEF6CCCB-A68E-41A8-AC14-5F584AC41644}" type="slidenum">
              <a:rPr lang="en-US" smtClean="0"/>
              <a:pPr/>
              <a:t>58</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endParaRPr lang="en-US" smtClean="0">
              <a:latin typeface="Times New Roman" pitchFamily="1" charset="0"/>
            </a:endParaRPr>
          </a:p>
        </p:txBody>
      </p:sp>
      <p:sp>
        <p:nvSpPr>
          <p:cNvPr id="120836" name="Slide Number Placeholder 3"/>
          <p:cNvSpPr>
            <a:spLocks noGrp="1"/>
          </p:cNvSpPr>
          <p:nvPr>
            <p:ph type="sldNum" sz="quarter" idx="5"/>
          </p:nvPr>
        </p:nvSpPr>
        <p:spPr>
          <a:noFill/>
        </p:spPr>
        <p:txBody>
          <a:bodyPr/>
          <a:lstStyle/>
          <a:p>
            <a:fld id="{62687861-4274-4BD7-8061-24FC0179FF32}" type="slidenum">
              <a:rPr lang="en-US" smtClean="0">
                <a:latin typeface="Times New Roman" pitchFamily="1" charset="0"/>
              </a:rPr>
              <a:pPr/>
              <a:t>60</a:t>
            </a:fld>
            <a:endParaRPr lang="en-US" smtClean="0">
              <a:latin typeface="Times New Roman" pitchFamily="1"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2F272B-E2EA-41C2-AFCC-4E8326C2374D}" type="slidenum">
              <a:rPr lang="en-US" smtClean="0"/>
              <a:pPr/>
              <a:t>63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eaLnBrk="1" hangingPunct="1"/>
            <a:endParaRPr lang="en-US" smtClean="0"/>
          </a:p>
        </p:txBody>
      </p:sp>
      <p:sp>
        <p:nvSpPr>
          <p:cNvPr id="102404" name="Slide Number Placeholder 3"/>
          <p:cNvSpPr>
            <a:spLocks noGrp="1"/>
          </p:cNvSpPr>
          <p:nvPr>
            <p:ph type="sldNum" sz="quarter" idx="5"/>
          </p:nvPr>
        </p:nvSpPr>
        <p:spPr>
          <a:noFill/>
        </p:spPr>
        <p:txBody>
          <a:bodyPr/>
          <a:lstStyle/>
          <a:p>
            <a:fld id="{3DD636B7-1807-42A6-ABCD-A7F54854C9A0}" type="slidenum">
              <a:rPr lang="en-US" smtClean="0"/>
              <a:pPr/>
              <a:t>67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0" fontAlgn="base" hangingPunct="0">
              <a:spcBef>
                <a:spcPct val="30000"/>
              </a:spcBef>
              <a:spcAft>
                <a:spcPct val="0"/>
              </a:spcAft>
              <a:defRPr/>
            </a:pPr>
            <a:r>
              <a:rPr lang="en-US" sz="1300" dirty="0" smtClean="0">
                <a:latin typeface="Times New Roman" pitchFamily="18" charset="0"/>
              </a:rPr>
              <a:t>The area-averaged fluxes of </a:t>
            </a:r>
            <a:r>
              <a:rPr lang="en-US" sz="1300" i="1" dirty="0" smtClean="0">
                <a:latin typeface="Times New Roman" pitchFamily="18" charset="0"/>
              </a:rPr>
              <a:t>NEE</a:t>
            </a:r>
            <a:r>
              <a:rPr lang="en-US" sz="1300" dirty="0" smtClean="0">
                <a:latin typeface="Times New Roman" pitchFamily="18" charset="0"/>
              </a:rPr>
              <a:t> and </a:t>
            </a:r>
            <a:r>
              <a:rPr lang="en-US" sz="1300" i="1" dirty="0" smtClean="0">
                <a:latin typeface="Times New Roman" pitchFamily="18" charset="0"/>
              </a:rPr>
              <a:t>GPP</a:t>
            </a:r>
            <a:r>
              <a:rPr lang="en-US" sz="1300" dirty="0" smtClean="0">
                <a:latin typeface="Times New Roman" pitchFamily="18" charset="0"/>
              </a:rPr>
              <a:t> were -150 and 932 </a:t>
            </a:r>
            <a:r>
              <a:rPr lang="en-US" sz="1300" dirty="0" err="1" smtClean="0">
                <a:latin typeface="Times New Roman" pitchFamily="18" charset="0"/>
              </a:rPr>
              <a:t>gC</a:t>
            </a:r>
            <a:r>
              <a:rPr lang="en-US" sz="1300" dirty="0" smtClean="0">
                <a:latin typeface="Times New Roman" pitchFamily="18" charset="0"/>
              </a:rPr>
              <a:t> m</a:t>
            </a:r>
            <a:r>
              <a:rPr lang="en-US" sz="1300" baseline="30000" dirty="0" smtClean="0">
                <a:latin typeface="Times New Roman" pitchFamily="18" charset="0"/>
              </a:rPr>
              <a:t>-2</a:t>
            </a:r>
            <a:r>
              <a:rPr lang="en-US" sz="1300" dirty="0" smtClean="0">
                <a:latin typeface="Times New Roman" pitchFamily="18" charset="0"/>
              </a:rPr>
              <a:t> y</a:t>
            </a:r>
            <a:r>
              <a:rPr lang="en-US" sz="1300" baseline="30000" dirty="0" smtClean="0">
                <a:latin typeface="Times New Roman" pitchFamily="18" charset="0"/>
              </a:rPr>
              <a:t>-1</a:t>
            </a:r>
            <a:r>
              <a:rPr lang="en-US" sz="1300" dirty="0" smtClean="0">
                <a:latin typeface="Times New Roman" pitchFamily="18" charset="0"/>
              </a:rPr>
              <a:t>, respectively.  And summed up on an areal-basis the net and gross carbon fluxes equal -8.6 and 53.8 </a:t>
            </a:r>
            <a:r>
              <a:rPr lang="en-US" sz="1300" dirty="0" err="1" smtClean="0">
                <a:latin typeface="Times New Roman" pitchFamily="18" charset="0"/>
              </a:rPr>
              <a:t>TgC</a:t>
            </a:r>
            <a:r>
              <a:rPr lang="en-US" sz="1300" dirty="0" smtClean="0">
                <a:latin typeface="Times New Roman" pitchFamily="18" charset="0"/>
              </a:rPr>
              <a:t> y</a:t>
            </a:r>
            <a:r>
              <a:rPr lang="en-US" sz="1300" baseline="30000" dirty="0" smtClean="0">
                <a:latin typeface="Times New Roman" pitchFamily="18" charset="0"/>
              </a:rPr>
              <a:t>-1</a:t>
            </a:r>
            <a:r>
              <a:rPr lang="en-US" sz="1300" dirty="0" smtClean="0">
                <a:latin typeface="Times New Roman" pitchFamily="18" charset="0"/>
              </a:rPr>
              <a:t>, respectively.</a:t>
            </a:r>
          </a:p>
          <a:p>
            <a:endParaRPr lang="en-US" dirty="0"/>
          </a:p>
        </p:txBody>
      </p:sp>
      <p:sp>
        <p:nvSpPr>
          <p:cNvPr id="4" name="Slide Number Placeholder 3"/>
          <p:cNvSpPr>
            <a:spLocks noGrp="1"/>
          </p:cNvSpPr>
          <p:nvPr>
            <p:ph type="sldNum" sz="quarter" idx="10"/>
          </p:nvPr>
        </p:nvSpPr>
        <p:spPr/>
        <p:txBody>
          <a:bodyPr/>
          <a:lstStyle/>
          <a:p>
            <a:pPr>
              <a:defRPr/>
            </a:pPr>
            <a:fld id="{E5FF6392-C6A1-4E47-AEFC-FD88B16123AE}" type="slidenum">
              <a:rPr lang="en-US" smtClean="0"/>
              <a:pPr>
                <a:defRPr/>
              </a:pPr>
              <a:t>68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D62BA0-42BB-40BF-8B33-C595FFE4D7A0}" type="slidenum">
              <a:rPr lang="en-US" smtClean="0"/>
              <a:pPr/>
              <a:t>73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5BFACB-EE93-4A68-A33C-C61724B48BF2}" type="slidenum">
              <a:rPr lang="en-US" smtClean="0"/>
              <a:pPr/>
              <a:t>6</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Moffat et al 2007</a:t>
            </a:r>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3F4A5D-FAA9-49E3-BCF6-C7ECB70B0BFE}" type="slidenum">
              <a:rPr lang="en-US" smtClean="0"/>
              <a:pPr/>
              <a:t>74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454527-A1B5-4B2C-ABF4-9AA557275817}" type="slidenum">
              <a:rPr lang="en-US" smtClean="0"/>
              <a:pPr/>
              <a:t>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425C89-81BC-420B-ADDC-61ED37776116}" type="slidenum">
              <a:rPr lang="en-US" smtClean="0">
                <a:latin typeface="Arial" pitchFamily="34" charset="0"/>
              </a:rPr>
              <a:pPr/>
              <a:t>11</a:t>
            </a:fld>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5FF08F-380C-472B-BAE8-55C0CD17DC19}" type="slidenum">
              <a:rPr lang="en-US" smtClean="0"/>
              <a:pPr/>
              <a:t>13</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119B61-953E-4032-BE1C-F511C60C331D}" type="slidenum">
              <a:rPr lang="en-US" smtClean="0"/>
              <a:pPr/>
              <a:t>14</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Over confident…Look at noise with shorter and shorter sampling Frequencies </a:t>
            </a:r>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F8D616-4F37-4CA9-9B09-5AF4D50C157B}" type="slidenum">
              <a:rPr lang="en-US" smtClean="0">
                <a:latin typeface="Arial" pitchFamily="34" charset="0"/>
              </a:rPr>
              <a:pPr/>
              <a:t>17</a:t>
            </a:fld>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978F6B-7CD3-4A27-AEAB-9A72A34E62A8}" type="slidenum">
              <a:rPr lang="en-US" smtClean="0"/>
              <a:pPr/>
              <a:t>20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3DDDC8-9A30-48BE-B3BD-4EB0012FB6F9}" type="datetimeFigureOut">
              <a:rPr lang="en-US" smtClean="0"/>
              <a:pPr/>
              <a:t>6/16/2010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9F251-FD0D-42E4-B7F3-6B81D59C0EC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DDDC8-9A30-48BE-B3BD-4EB0012FB6F9}" type="datetimeFigureOut">
              <a:rPr lang="en-US" smtClean="0"/>
              <a:pPr/>
              <a:t>6/16/2010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9F251-FD0D-42E4-B7F3-6B81D59C0EC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DDDC8-9A30-48BE-B3BD-4EB0012FB6F9}" type="datetimeFigureOut">
              <a:rPr lang="en-US" smtClean="0"/>
              <a:pPr/>
              <a:t>6/16/2010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9F251-FD0D-42E4-B7F3-6B81D59C0EC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2C413DE-781E-4EE8-9429-90B86680A0A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DDDC8-9A30-48BE-B3BD-4EB0012FB6F9}" type="datetimeFigureOut">
              <a:rPr lang="en-US" smtClean="0"/>
              <a:pPr/>
              <a:t>6/16/2010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9F251-FD0D-42E4-B7F3-6B81D59C0EC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3DDDC8-9A30-48BE-B3BD-4EB0012FB6F9}" type="datetimeFigureOut">
              <a:rPr lang="en-US" smtClean="0"/>
              <a:pPr/>
              <a:t>6/16/2010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9F251-FD0D-42E4-B7F3-6B81D59C0EC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3DDDC8-9A30-48BE-B3BD-4EB0012FB6F9}" type="datetimeFigureOut">
              <a:rPr lang="en-US" smtClean="0"/>
              <a:pPr/>
              <a:t>6/16/2010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9F251-FD0D-42E4-B7F3-6B81D59C0EC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3DDDC8-9A30-48BE-B3BD-4EB0012FB6F9}" type="datetimeFigureOut">
              <a:rPr lang="en-US" smtClean="0"/>
              <a:pPr/>
              <a:t>6/16/2010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C9F251-FD0D-42E4-B7F3-6B81D59C0EC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3DDDC8-9A30-48BE-B3BD-4EB0012FB6F9}" type="datetimeFigureOut">
              <a:rPr lang="en-US" smtClean="0"/>
              <a:pPr/>
              <a:t>6/16/2010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C9F251-FD0D-42E4-B7F3-6B81D59C0EC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DDDC8-9A30-48BE-B3BD-4EB0012FB6F9}" type="datetimeFigureOut">
              <a:rPr lang="en-US" smtClean="0"/>
              <a:pPr/>
              <a:t>6/16/2010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C9F251-FD0D-42E4-B7F3-6B81D59C0EC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DDDC8-9A30-48BE-B3BD-4EB0012FB6F9}" type="datetimeFigureOut">
              <a:rPr lang="en-US" smtClean="0"/>
              <a:pPr/>
              <a:t>6/16/2010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9F251-FD0D-42E4-B7F3-6B81D59C0EC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DDDC8-9A30-48BE-B3BD-4EB0012FB6F9}" type="datetimeFigureOut">
              <a:rPr lang="en-US" smtClean="0"/>
              <a:pPr/>
              <a:t>6/16/2010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9F251-FD0D-42E4-B7F3-6B81D59C0EC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DDDC8-9A30-48BE-B3BD-4EB0012FB6F9}" type="datetimeFigureOut">
              <a:rPr lang="en-US" smtClean="0"/>
              <a:pPr/>
              <a:t>6/16/2010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9F251-FD0D-42E4-B7F3-6B81D59C0E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2.xml.rels><?xml version="1.0" encoding="UTF-8" standalone="yes"?>
<Relationships xmlns="http://schemas.openxmlformats.org/package/2006/relationships"><Relationship Id="rId3" Type="http://schemas.openxmlformats.org/officeDocument/2006/relationships/hyperlink" Target="http://www.pixelmonger.com/dcmag/elephant1.jpg"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5.jpeg"/><Relationship Id="rId5" Type="http://schemas.openxmlformats.org/officeDocument/2006/relationships/hyperlink" Target="http://images.google.com/imgres?imgurl=http://badc.nerc.ac.uk/data/cardington/instr_v7/licor.jpg&amp;imgrefurl=http://badc.nerc.ac.uk/data/cardington/instr_v7/LICOR.html&amp;h=1192&amp;w=946&amp;sz=107&amp;hl=en&amp;start=3&amp;tbnid=EqqC1bot8DbbZM:&amp;tbnh=150&amp;tbnw=119&amp;prev=/images?q=licor+7500&amp;gbv=2&amp;svnum=10&amp;hl=en" TargetMode="External"/><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oleObject" Target="../embeddings/oleObject13.bin"/></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oleObject17.bin"/></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36.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fluxnet.ornl.gov/fluxnet/Maps/political_fluxnet_networks_cropped_small_april2009.png"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oleObject" Target="../embeddings/oleObject23.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oleObject" Target="../embeddings/oleObject24.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oleObject" Target="../embeddings/oleObject25.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oleObject" Target="../embeddings/oleObject26.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2.xml"/><Relationship Id="rId1" Type="http://schemas.openxmlformats.org/officeDocument/2006/relationships/vmlDrawing" Target="../drawings/vmlDrawing19.v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20.vml"/></Relationships>
</file>

<file path=ppt/slides/_rels/slide5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30.bin"/><Relationship Id="rId5" Type="http://schemas.openxmlformats.org/officeDocument/2006/relationships/oleObject" Target="../embeddings/oleObject29.bin"/><Relationship Id="rId4" Type="http://schemas.openxmlformats.org/officeDocument/2006/relationships/image" Target="../media/image70.emf"/></Relationships>
</file>

<file path=ppt/slides/_rels/slide5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oleObject" Target="../embeddings/oleObject31.bin"/></Relationships>
</file>

<file path=ppt/slides/_rels/slide5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oleObject" Target="../embeddings/oleObject32.bin"/></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jpeg"/><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3100" y="2551837"/>
            <a:ext cx="5257800" cy="1754326"/>
          </a:xfrm>
          <a:prstGeom prst="rect">
            <a:avLst/>
          </a:prstGeom>
          <a:noFill/>
        </p:spPr>
        <p:txBody>
          <a:bodyPr wrap="square" rtlCol="0">
            <a:spAutoFit/>
          </a:bodyPr>
          <a:lstStyle/>
          <a:p>
            <a:pPr algn="ctr"/>
            <a:r>
              <a:rPr lang="en-US" dirty="0" smtClean="0"/>
              <a:t>Dennis Baldocchi</a:t>
            </a:r>
          </a:p>
          <a:p>
            <a:pPr algn="ctr"/>
            <a:r>
              <a:rPr lang="en-US" dirty="0" smtClean="0"/>
              <a:t>University of California, Berkeley</a:t>
            </a:r>
          </a:p>
          <a:p>
            <a:pPr algn="ctr"/>
            <a:endParaRPr lang="en-US" dirty="0" smtClean="0"/>
          </a:p>
          <a:p>
            <a:pPr algn="ctr"/>
            <a:r>
              <a:rPr lang="en-US" dirty="0" smtClean="0"/>
              <a:t>JASON GHG Emissions Monitoring </a:t>
            </a:r>
          </a:p>
          <a:p>
            <a:pPr algn="ctr"/>
            <a:r>
              <a:rPr lang="en-US" dirty="0" smtClean="0"/>
              <a:t>Summer Study (June 16-18, 2010)</a:t>
            </a:r>
          </a:p>
          <a:p>
            <a:pPr algn="ctr"/>
            <a:r>
              <a:rPr lang="en-US" dirty="0" smtClean="0"/>
              <a:t>La Jolla, CA</a:t>
            </a:r>
            <a:endParaRPr lang="en-US" dirty="0"/>
          </a:p>
        </p:txBody>
      </p:sp>
      <p:sp>
        <p:nvSpPr>
          <p:cNvPr id="3" name="Rectangle 2"/>
          <p:cNvSpPr/>
          <p:nvPr/>
        </p:nvSpPr>
        <p:spPr>
          <a:xfrm>
            <a:off x="190500" y="533400"/>
            <a:ext cx="8763000" cy="1815882"/>
          </a:xfrm>
          <a:prstGeom prst="rect">
            <a:avLst/>
          </a:prstGeom>
        </p:spPr>
        <p:txBody>
          <a:bodyPr wrap="square">
            <a:spAutoFit/>
          </a:bodyPr>
          <a:lstStyle/>
          <a:p>
            <a:pPr algn="ctr"/>
            <a:r>
              <a:rPr lang="en-US" sz="2800" dirty="0" smtClean="0"/>
              <a:t>Micrometeorological Methods Used to Measure Greenhouse Gas Fluxes:</a:t>
            </a:r>
          </a:p>
          <a:p>
            <a:pPr algn="ctr"/>
            <a:r>
              <a:rPr lang="en-US" sz="2800" dirty="0" smtClean="0"/>
              <a:t>The Challenges Associated with Them, at the Local to Global Scales</a:t>
            </a:r>
            <a:endParaRPr lang="en-US" sz="2800" dirty="0"/>
          </a:p>
        </p:txBody>
      </p:sp>
      <p:pic>
        <p:nvPicPr>
          <p:cNvPr id="61442" name="Picture 2" descr="http://nature.berkeley.edu/~bmetdata/TWphotos/20090604TW_LGRInlet.jpg"/>
          <p:cNvPicPr>
            <a:picLocks noChangeAspect="1" noChangeArrowheads="1"/>
          </p:cNvPicPr>
          <p:nvPr/>
        </p:nvPicPr>
        <p:blipFill>
          <a:blip r:embed="rId2" cstate="print"/>
          <a:srcRect/>
          <a:stretch>
            <a:fillRect/>
          </a:stretch>
        </p:blipFill>
        <p:spPr bwMode="auto">
          <a:xfrm>
            <a:off x="3238500" y="4419600"/>
            <a:ext cx="2667000" cy="200093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licor.com/env/Products/GasAnalyzers/li7500A/images/LI-7500ACutaway.png"/>
          <p:cNvPicPr>
            <a:picLocks noChangeAspect="1" noChangeArrowheads="1"/>
          </p:cNvPicPr>
          <p:nvPr/>
        </p:nvPicPr>
        <p:blipFill>
          <a:blip r:embed="rId2" cstate="print"/>
          <a:srcRect/>
          <a:stretch>
            <a:fillRect/>
          </a:stretch>
        </p:blipFill>
        <p:spPr bwMode="auto">
          <a:xfrm>
            <a:off x="304800" y="874834"/>
            <a:ext cx="2767013" cy="5108332"/>
          </a:xfrm>
          <a:prstGeom prst="rect">
            <a:avLst/>
          </a:prstGeom>
          <a:noFill/>
        </p:spPr>
      </p:pic>
      <p:sp>
        <p:nvSpPr>
          <p:cNvPr id="3" name="TextBox 2"/>
          <p:cNvSpPr txBox="1"/>
          <p:nvPr/>
        </p:nvSpPr>
        <p:spPr>
          <a:xfrm>
            <a:off x="1828800" y="381000"/>
            <a:ext cx="5101333" cy="369332"/>
          </a:xfrm>
          <a:prstGeom prst="rect">
            <a:avLst/>
          </a:prstGeom>
          <a:noFill/>
        </p:spPr>
        <p:txBody>
          <a:bodyPr wrap="none" rtlCol="0">
            <a:spAutoFit/>
          </a:bodyPr>
          <a:lstStyle/>
          <a:p>
            <a:r>
              <a:rPr lang="en-US" dirty="0" smtClean="0"/>
              <a:t>Non-Dispersive Infrared Spectrometer, CO</a:t>
            </a:r>
            <a:r>
              <a:rPr lang="en-US" baseline="-25000" dirty="0" smtClean="0"/>
              <a:t>2</a:t>
            </a:r>
            <a:r>
              <a:rPr lang="en-US" dirty="0" smtClean="0"/>
              <a:t> and H</a:t>
            </a:r>
            <a:r>
              <a:rPr lang="en-US" baseline="-25000" dirty="0" smtClean="0"/>
              <a:t>2</a:t>
            </a:r>
            <a:r>
              <a:rPr lang="en-US" dirty="0" smtClean="0"/>
              <a:t>O</a:t>
            </a:r>
            <a:endParaRPr lang="en-US" dirty="0"/>
          </a:p>
        </p:txBody>
      </p:sp>
      <p:sp>
        <p:nvSpPr>
          <p:cNvPr id="4" name="TextBox 3"/>
          <p:cNvSpPr txBox="1"/>
          <p:nvPr/>
        </p:nvSpPr>
        <p:spPr>
          <a:xfrm>
            <a:off x="533400" y="6172200"/>
            <a:ext cx="861133" cy="369332"/>
          </a:xfrm>
          <a:prstGeom prst="rect">
            <a:avLst/>
          </a:prstGeom>
          <a:noFill/>
        </p:spPr>
        <p:txBody>
          <a:bodyPr wrap="none" rtlCol="0">
            <a:spAutoFit/>
          </a:bodyPr>
          <a:lstStyle/>
          <a:p>
            <a:r>
              <a:rPr lang="en-US" dirty="0" smtClean="0"/>
              <a:t>LI 7500</a:t>
            </a:r>
            <a:endParaRPr lang="en-US" dirty="0"/>
          </a:p>
        </p:txBody>
      </p:sp>
      <p:sp>
        <p:nvSpPr>
          <p:cNvPr id="5" name="TextBox 4"/>
          <p:cNvSpPr txBox="1"/>
          <p:nvPr/>
        </p:nvSpPr>
        <p:spPr>
          <a:xfrm>
            <a:off x="3124200" y="2362200"/>
            <a:ext cx="5871159" cy="1938992"/>
          </a:xfrm>
          <a:prstGeom prst="rect">
            <a:avLst/>
          </a:prstGeom>
          <a:noFill/>
        </p:spPr>
        <p:txBody>
          <a:bodyPr wrap="none" rtlCol="0">
            <a:spAutoFit/>
          </a:bodyPr>
          <a:lstStyle/>
          <a:p>
            <a:r>
              <a:rPr lang="en-US" sz="2400" dirty="0" smtClean="0"/>
              <a:t>Open-path , 12.5 cm</a:t>
            </a:r>
          </a:p>
          <a:p>
            <a:r>
              <a:rPr lang="en-US" sz="2400" dirty="0" smtClean="0"/>
              <a:t>Low Power,  10 W</a:t>
            </a:r>
          </a:p>
          <a:p>
            <a:r>
              <a:rPr lang="en-US" sz="2400" dirty="0" smtClean="0"/>
              <a:t>Low noise, CO</a:t>
            </a:r>
            <a:r>
              <a:rPr lang="en-US" sz="2400" baseline="-25000" dirty="0" smtClean="0"/>
              <a:t>2</a:t>
            </a:r>
            <a:r>
              <a:rPr lang="en-US" sz="2400" dirty="0" smtClean="0"/>
              <a:t>: 0.16 </a:t>
            </a:r>
            <a:r>
              <a:rPr lang="en-US" sz="2400" dirty="0" err="1" smtClean="0"/>
              <a:t>ppm</a:t>
            </a:r>
            <a:r>
              <a:rPr lang="en-US" sz="2400" dirty="0" smtClean="0"/>
              <a:t>; H</a:t>
            </a:r>
            <a:r>
              <a:rPr lang="en-US" sz="2400" baseline="-25000" dirty="0" smtClean="0"/>
              <a:t>2</a:t>
            </a:r>
            <a:r>
              <a:rPr lang="en-US" sz="2400" dirty="0" smtClean="0"/>
              <a:t>O: 0.0047 </a:t>
            </a:r>
            <a:r>
              <a:rPr lang="en-US" sz="2400" dirty="0" err="1" smtClean="0"/>
              <a:t>ppth</a:t>
            </a:r>
            <a:endParaRPr lang="en-US" sz="2400" dirty="0" smtClean="0"/>
          </a:p>
          <a:p>
            <a:r>
              <a:rPr lang="en-US" sz="2400" dirty="0" smtClean="0"/>
              <a:t>Low drift, stable calibration</a:t>
            </a:r>
          </a:p>
          <a:p>
            <a:r>
              <a:rPr lang="en-US" sz="2400" dirty="0" smtClean="0"/>
              <a:t>Low temperature sensitivity:  0.02%/degree C</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1552166" y="457200"/>
            <a:ext cx="6039667" cy="369332"/>
          </a:xfrm>
          <a:prstGeom prst="rect">
            <a:avLst/>
          </a:prstGeom>
          <a:noFill/>
          <a:ln w="9525">
            <a:noFill/>
            <a:miter lim="800000"/>
            <a:headEnd/>
            <a:tailEnd/>
          </a:ln>
        </p:spPr>
        <p:txBody>
          <a:bodyPr wrap="none">
            <a:spAutoFit/>
          </a:bodyPr>
          <a:lstStyle/>
          <a:p>
            <a:r>
              <a:rPr lang="en-US" dirty="0"/>
              <a:t>Measuring Methane with </a:t>
            </a:r>
            <a:r>
              <a:rPr lang="en-US" dirty="0" smtClean="0"/>
              <a:t>Off-Axis Infrared </a:t>
            </a:r>
            <a:r>
              <a:rPr lang="en-US" dirty="0"/>
              <a:t>Laser Spectrometer</a:t>
            </a:r>
          </a:p>
        </p:txBody>
      </p:sp>
      <p:sp>
        <p:nvSpPr>
          <p:cNvPr id="52227" name="Text Box 5"/>
          <p:cNvSpPr txBox="1">
            <a:spLocks noChangeArrowheads="1"/>
          </p:cNvSpPr>
          <p:nvPr/>
        </p:nvSpPr>
        <p:spPr bwMode="auto">
          <a:xfrm>
            <a:off x="533400" y="6019800"/>
            <a:ext cx="2266950" cy="366712"/>
          </a:xfrm>
          <a:prstGeom prst="rect">
            <a:avLst/>
          </a:prstGeom>
          <a:noFill/>
          <a:ln w="9525">
            <a:noFill/>
            <a:miter lim="800000"/>
            <a:headEnd/>
            <a:tailEnd/>
          </a:ln>
        </p:spPr>
        <p:txBody>
          <a:bodyPr wrap="none">
            <a:spAutoFit/>
          </a:bodyPr>
          <a:lstStyle/>
          <a:p>
            <a:r>
              <a:rPr lang="en-US" dirty="0"/>
              <a:t>Los Gatos Research</a:t>
            </a:r>
          </a:p>
        </p:txBody>
      </p:sp>
      <p:pic>
        <p:nvPicPr>
          <p:cNvPr id="52228" name="Picture 7" descr="http://www.lgrinc.com/images/bench-rack.jpg"/>
          <p:cNvPicPr>
            <a:picLocks noChangeAspect="1" noChangeArrowheads="1"/>
          </p:cNvPicPr>
          <p:nvPr/>
        </p:nvPicPr>
        <p:blipFill>
          <a:blip r:embed="rId3" cstate="print"/>
          <a:srcRect/>
          <a:stretch>
            <a:fillRect/>
          </a:stretch>
        </p:blipFill>
        <p:spPr bwMode="auto">
          <a:xfrm>
            <a:off x="2690812" y="5105400"/>
            <a:ext cx="3762375" cy="1238250"/>
          </a:xfrm>
          <a:prstGeom prst="rect">
            <a:avLst/>
          </a:prstGeom>
          <a:noFill/>
          <a:ln w="9525">
            <a:noFill/>
            <a:miter lim="800000"/>
            <a:headEnd/>
            <a:tailEnd/>
          </a:ln>
        </p:spPr>
      </p:pic>
      <p:pic>
        <p:nvPicPr>
          <p:cNvPr id="52229" name="Picture 9" descr="http://www.lgrinc.com/images/theory_ICOS_instrument.gif"/>
          <p:cNvPicPr>
            <a:picLocks noChangeAspect="1" noChangeArrowheads="1"/>
          </p:cNvPicPr>
          <p:nvPr/>
        </p:nvPicPr>
        <p:blipFill>
          <a:blip r:embed="rId4" cstate="print"/>
          <a:srcRect/>
          <a:stretch>
            <a:fillRect/>
          </a:stretch>
        </p:blipFill>
        <p:spPr bwMode="auto">
          <a:xfrm>
            <a:off x="457200" y="1676400"/>
            <a:ext cx="4426238" cy="2994296"/>
          </a:xfrm>
          <a:prstGeom prst="rect">
            <a:avLst/>
          </a:prstGeom>
          <a:noFill/>
          <a:ln w="9525">
            <a:noFill/>
            <a:miter lim="800000"/>
            <a:headEnd/>
            <a:tailEnd/>
          </a:ln>
        </p:spPr>
      </p:pic>
      <p:sp>
        <p:nvSpPr>
          <p:cNvPr id="6" name="TextBox 5"/>
          <p:cNvSpPr txBox="1"/>
          <p:nvPr/>
        </p:nvSpPr>
        <p:spPr>
          <a:xfrm>
            <a:off x="5334000" y="2057400"/>
            <a:ext cx="3302186" cy="2554545"/>
          </a:xfrm>
          <a:prstGeom prst="rect">
            <a:avLst/>
          </a:prstGeom>
          <a:noFill/>
        </p:spPr>
        <p:txBody>
          <a:bodyPr wrap="none" rtlCol="0">
            <a:spAutoFit/>
          </a:bodyPr>
          <a:lstStyle/>
          <a:p>
            <a:r>
              <a:rPr lang="en-US" sz="2000" dirty="0" smtClean="0"/>
              <a:t>Closed path</a:t>
            </a:r>
          </a:p>
          <a:p>
            <a:r>
              <a:rPr lang="en-US" sz="2000" dirty="0" smtClean="0"/>
              <a:t>Moderate Cell Volume, 400 cc</a:t>
            </a:r>
          </a:p>
          <a:p>
            <a:r>
              <a:rPr lang="en-US" sz="2000" dirty="0" smtClean="0"/>
              <a:t>Long path length, kilometers</a:t>
            </a:r>
          </a:p>
          <a:p>
            <a:r>
              <a:rPr lang="en-US" sz="2000" dirty="0" smtClean="0"/>
              <a:t>High power Use:</a:t>
            </a:r>
          </a:p>
          <a:p>
            <a:r>
              <a:rPr lang="en-US" sz="2000" dirty="0" smtClean="0"/>
              <a:t>Sensor, 80 W</a:t>
            </a:r>
          </a:p>
          <a:p>
            <a:r>
              <a:rPr lang="en-US" sz="2000" dirty="0" smtClean="0"/>
              <a:t>Pump, 1000 W; 30-50 </a:t>
            </a:r>
            <a:r>
              <a:rPr lang="en-US" sz="2000" dirty="0" err="1" smtClean="0"/>
              <a:t>lpm</a:t>
            </a:r>
            <a:endParaRPr lang="en-US" sz="2000" dirty="0" smtClean="0"/>
          </a:p>
          <a:p>
            <a:r>
              <a:rPr lang="en-US" sz="2000" dirty="0" smtClean="0"/>
              <a:t>Low noise: 1 ppb at 1 Hz</a:t>
            </a:r>
          </a:p>
          <a:p>
            <a:r>
              <a:rPr lang="en-US" sz="2000" dirty="0" smtClean="0"/>
              <a:t>Stable Calibration</a:t>
            </a: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http://www.licor.com/env/newsline/oct09/images/7700.jpg"/>
          <p:cNvPicPr>
            <a:picLocks noChangeAspect="1" noChangeArrowheads="1"/>
          </p:cNvPicPr>
          <p:nvPr/>
        </p:nvPicPr>
        <p:blipFill>
          <a:blip r:embed="rId2" cstate="print"/>
          <a:srcRect/>
          <a:stretch>
            <a:fillRect/>
          </a:stretch>
        </p:blipFill>
        <p:spPr bwMode="auto">
          <a:xfrm>
            <a:off x="1219200" y="762000"/>
            <a:ext cx="1194120" cy="5919787"/>
          </a:xfrm>
          <a:prstGeom prst="rect">
            <a:avLst/>
          </a:prstGeom>
          <a:noFill/>
        </p:spPr>
      </p:pic>
      <p:sp>
        <p:nvSpPr>
          <p:cNvPr id="4" name="TextBox 3"/>
          <p:cNvSpPr txBox="1"/>
          <p:nvPr/>
        </p:nvSpPr>
        <p:spPr>
          <a:xfrm>
            <a:off x="3429000" y="1219200"/>
            <a:ext cx="4503349" cy="646331"/>
          </a:xfrm>
          <a:prstGeom prst="rect">
            <a:avLst/>
          </a:prstGeom>
          <a:noFill/>
        </p:spPr>
        <p:txBody>
          <a:bodyPr wrap="none" rtlCol="0">
            <a:spAutoFit/>
          </a:bodyPr>
          <a:lstStyle/>
          <a:p>
            <a:r>
              <a:rPr lang="en-US" dirty="0" smtClean="0"/>
              <a:t>LI-7700 Methane Sensor, </a:t>
            </a:r>
          </a:p>
          <a:p>
            <a:r>
              <a:rPr lang="en-US" dirty="0" smtClean="0"/>
              <a:t>variant of frequency modulation spectroscopy</a:t>
            </a:r>
            <a:endParaRPr lang="en-US" dirty="0"/>
          </a:p>
        </p:txBody>
      </p:sp>
      <p:sp>
        <p:nvSpPr>
          <p:cNvPr id="5" name="TextBox 4"/>
          <p:cNvSpPr txBox="1"/>
          <p:nvPr/>
        </p:nvSpPr>
        <p:spPr>
          <a:xfrm>
            <a:off x="2895600" y="2895600"/>
            <a:ext cx="4138312" cy="1938992"/>
          </a:xfrm>
          <a:prstGeom prst="rect">
            <a:avLst/>
          </a:prstGeom>
          <a:noFill/>
        </p:spPr>
        <p:txBody>
          <a:bodyPr wrap="none" rtlCol="0">
            <a:spAutoFit/>
          </a:bodyPr>
          <a:lstStyle/>
          <a:p>
            <a:r>
              <a:rPr lang="en-US" sz="2400" dirty="0" smtClean="0"/>
              <a:t>Open path, 0.5 m</a:t>
            </a:r>
          </a:p>
          <a:p>
            <a:r>
              <a:rPr lang="en-US" sz="2400" dirty="0" smtClean="0"/>
              <a:t>Short optical path length, 30 m</a:t>
            </a:r>
          </a:p>
          <a:p>
            <a:r>
              <a:rPr lang="en-US" sz="2400" dirty="0" smtClean="0"/>
              <a:t>Low Power Use: 8 W, no pump</a:t>
            </a:r>
          </a:p>
          <a:p>
            <a:r>
              <a:rPr lang="en-US" sz="2400" dirty="0" smtClean="0"/>
              <a:t>Moderate Noise: 5 ppb at 10 Hz</a:t>
            </a:r>
          </a:p>
          <a:p>
            <a:r>
              <a:rPr lang="en-US" sz="2400" dirty="0" smtClean="0"/>
              <a:t>Stable Calibration</a:t>
            </a:r>
            <a:endParaRPr 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5"/>
          <p:cNvSpPr>
            <a:spLocks noGrp="1" noChangeArrowheads="1"/>
          </p:cNvSpPr>
          <p:nvPr>
            <p:ph type="ftr" sz="quarter" idx="11"/>
          </p:nvPr>
        </p:nvSpPr>
        <p:spPr>
          <a:noFill/>
        </p:spPr>
        <p:txBody>
          <a:bodyPr/>
          <a:lstStyle/>
          <a:p>
            <a:r>
              <a:rPr lang="en-US"/>
              <a:t>ESPM 228 Adv Topics Micromet &amp; Biomet</a:t>
            </a:r>
          </a:p>
        </p:txBody>
      </p:sp>
      <p:sp>
        <p:nvSpPr>
          <p:cNvPr id="1029" name="Rectangle 5"/>
          <p:cNvSpPr>
            <a:spLocks noChangeArrowheads="1"/>
          </p:cNvSpPr>
          <p:nvPr/>
        </p:nvSpPr>
        <p:spPr bwMode="auto">
          <a:xfrm>
            <a:off x="0" y="31861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4"/>
          <p:cNvGraphicFramePr>
            <a:graphicFrameLocks noChangeAspect="1"/>
          </p:cNvGraphicFramePr>
          <p:nvPr/>
        </p:nvGraphicFramePr>
        <p:xfrm>
          <a:off x="2667000" y="2514600"/>
          <a:ext cx="3733800" cy="1500188"/>
        </p:xfrm>
        <a:graphic>
          <a:graphicData uri="http://schemas.openxmlformats.org/presentationml/2006/ole">
            <p:oleObj spid="_x0000_s237570" name="Equation" r:id="rId4" imgW="1206500" imgH="482600" progId="Equation.3">
              <p:embed/>
            </p:oleObj>
          </a:graphicData>
        </a:graphic>
      </p:graphicFrame>
      <p:sp>
        <p:nvSpPr>
          <p:cNvPr id="1030" name="Rectangle 7"/>
          <p:cNvSpPr>
            <a:spLocks noChangeArrowheads="1"/>
          </p:cNvSpPr>
          <p:nvPr/>
        </p:nvSpPr>
        <p:spPr bwMode="auto">
          <a:xfrm>
            <a:off x="0" y="31861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7" name="Object 6"/>
          <p:cNvGraphicFramePr>
            <a:graphicFrameLocks noChangeAspect="1"/>
          </p:cNvGraphicFramePr>
          <p:nvPr/>
        </p:nvGraphicFramePr>
        <p:xfrm>
          <a:off x="2362200" y="4572000"/>
          <a:ext cx="4343400" cy="1466850"/>
        </p:xfrm>
        <a:graphic>
          <a:graphicData uri="http://schemas.openxmlformats.org/presentationml/2006/ole">
            <p:oleObj spid="_x0000_s237571" name="Equation" r:id="rId5" imgW="1435100" imgH="482600" progId="Equation.3">
              <p:embed/>
            </p:oleObj>
          </a:graphicData>
        </a:graphic>
      </p:graphicFrame>
      <p:sp>
        <p:nvSpPr>
          <p:cNvPr id="2" name="TextBox 6"/>
          <p:cNvSpPr txBox="1">
            <a:spLocks noChangeArrowheads="1"/>
          </p:cNvSpPr>
          <p:nvPr/>
        </p:nvSpPr>
        <p:spPr bwMode="auto">
          <a:xfrm>
            <a:off x="3505200" y="4191000"/>
            <a:ext cx="1998663" cy="461963"/>
          </a:xfrm>
          <a:prstGeom prst="rect">
            <a:avLst/>
          </a:prstGeom>
          <a:noFill/>
          <a:ln w="9525">
            <a:noFill/>
            <a:miter lim="800000"/>
            <a:headEnd/>
            <a:tailEnd/>
          </a:ln>
        </p:spPr>
        <p:txBody>
          <a:bodyPr wrap="none">
            <a:spAutoFit/>
          </a:bodyPr>
          <a:lstStyle/>
          <a:p>
            <a:pPr>
              <a:defRPr/>
            </a:pPr>
            <a:r>
              <a:rPr lang="en-US" dirty="0">
                <a:latin typeface="+mj-lt"/>
              </a:rPr>
              <a:t>Co-Spectrum</a:t>
            </a:r>
          </a:p>
        </p:txBody>
      </p:sp>
      <p:sp>
        <p:nvSpPr>
          <p:cNvPr id="1031" name="TextBox 7"/>
          <p:cNvSpPr txBox="1">
            <a:spLocks noChangeArrowheads="1"/>
          </p:cNvSpPr>
          <p:nvPr/>
        </p:nvSpPr>
        <p:spPr bwMode="auto">
          <a:xfrm>
            <a:off x="1752600" y="609600"/>
            <a:ext cx="5486400" cy="830263"/>
          </a:xfrm>
          <a:prstGeom prst="rect">
            <a:avLst/>
          </a:prstGeom>
          <a:noFill/>
          <a:ln w="9525">
            <a:noFill/>
            <a:miter lim="800000"/>
            <a:headEnd/>
            <a:tailEnd/>
          </a:ln>
        </p:spPr>
        <p:txBody>
          <a:bodyPr>
            <a:spAutoFit/>
          </a:bodyPr>
          <a:lstStyle/>
          <a:p>
            <a:pPr algn="ctr">
              <a:defRPr/>
            </a:pPr>
            <a:r>
              <a:rPr lang="en-US" dirty="0">
                <a:latin typeface="+mj-lt"/>
              </a:rPr>
              <a:t>Power Spectrum defines the Frequencies to be Sampled</a:t>
            </a:r>
          </a:p>
        </p:txBody>
      </p:sp>
      <p:sp>
        <p:nvSpPr>
          <p:cNvPr id="9" name="TextBox 8"/>
          <p:cNvSpPr txBox="1"/>
          <p:nvPr/>
        </p:nvSpPr>
        <p:spPr>
          <a:xfrm>
            <a:off x="3200400" y="2133600"/>
            <a:ext cx="2460625" cy="461963"/>
          </a:xfrm>
          <a:prstGeom prst="rect">
            <a:avLst/>
          </a:prstGeom>
          <a:noFill/>
        </p:spPr>
        <p:txBody>
          <a:bodyPr wrap="none">
            <a:spAutoFit/>
          </a:bodyPr>
          <a:lstStyle/>
          <a:p>
            <a:pPr>
              <a:defRPr/>
            </a:pPr>
            <a:r>
              <a:rPr lang="en-US" dirty="0">
                <a:latin typeface="+mj-lt"/>
              </a:rPr>
              <a:t>Power Spectrum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ftr" sz="quarter" idx="11"/>
          </p:nvPr>
        </p:nvSpPr>
        <p:spPr>
          <a:noFill/>
        </p:spPr>
        <p:txBody>
          <a:bodyPr/>
          <a:lstStyle/>
          <a:p>
            <a:r>
              <a:rPr lang="en-US"/>
              <a:t>ESPM 228 Adv Topics Micromet &amp; Biomet</a:t>
            </a:r>
          </a:p>
        </p:txBody>
      </p:sp>
      <p:sp>
        <p:nvSpPr>
          <p:cNvPr id="29699" name="Rectangle 2"/>
          <p:cNvSpPr>
            <a:spLocks noGrp="1" noChangeArrowheads="1"/>
          </p:cNvSpPr>
          <p:nvPr>
            <p:ph type="title"/>
          </p:nvPr>
        </p:nvSpPr>
        <p:spPr/>
        <p:txBody>
          <a:bodyPr/>
          <a:lstStyle/>
          <a:p>
            <a:pPr eaLnBrk="1" hangingPunct="1"/>
            <a:r>
              <a:rPr lang="en-US" sz="2800" dirty="0" smtClean="0"/>
              <a:t>Signal Attenuation:</a:t>
            </a:r>
            <a:br>
              <a:rPr lang="en-US" sz="2800" dirty="0" smtClean="0"/>
            </a:br>
            <a:r>
              <a:rPr lang="en-US" sz="2800" dirty="0" smtClean="0"/>
              <a:t>The Role of Filtering Functions and Spectra</a:t>
            </a:r>
          </a:p>
        </p:txBody>
      </p:sp>
      <p:sp>
        <p:nvSpPr>
          <p:cNvPr id="29700" name="Rectangle 3"/>
          <p:cNvSpPr>
            <a:spLocks noGrp="1" noChangeArrowheads="1"/>
          </p:cNvSpPr>
          <p:nvPr>
            <p:ph type="body" idx="1"/>
          </p:nvPr>
        </p:nvSpPr>
        <p:spPr/>
        <p:txBody>
          <a:bodyPr>
            <a:normAutofit lnSpcReduction="10000"/>
          </a:bodyPr>
          <a:lstStyle/>
          <a:p>
            <a:pPr eaLnBrk="1" hangingPunct="1"/>
            <a:r>
              <a:rPr lang="en-US" sz="2800" dirty="0" smtClean="0"/>
              <a:t>High and Low-pass filtering via Mean Removal</a:t>
            </a:r>
          </a:p>
          <a:p>
            <a:pPr lvl="1"/>
            <a:r>
              <a:rPr lang="en-US" sz="2400" dirty="0" smtClean="0"/>
              <a:t>Sampling Rate (1-10Hz) and Averaging Duration (30-60 min)</a:t>
            </a:r>
          </a:p>
          <a:p>
            <a:pPr eaLnBrk="1" hangingPunct="1"/>
            <a:r>
              <a:rPr lang="en-US" sz="2800" dirty="0" smtClean="0"/>
              <a:t>Digital sampling and Aliasing</a:t>
            </a:r>
          </a:p>
          <a:p>
            <a:pPr eaLnBrk="1" hangingPunct="1"/>
            <a:r>
              <a:rPr lang="en-US" sz="2800" dirty="0" smtClean="0"/>
              <a:t>Sensor response time</a:t>
            </a:r>
          </a:p>
          <a:p>
            <a:pPr eaLnBrk="1" hangingPunct="1"/>
            <a:r>
              <a:rPr lang="en-US" sz="2800" dirty="0" smtClean="0"/>
              <a:t>Sensor Attenuation of signal</a:t>
            </a:r>
          </a:p>
          <a:p>
            <a:pPr lvl="1"/>
            <a:r>
              <a:rPr lang="en-US" sz="2400" dirty="0" smtClean="0"/>
              <a:t>Tubing length and Volumetric Flow Rate</a:t>
            </a:r>
          </a:p>
          <a:p>
            <a:pPr lvl="1"/>
            <a:r>
              <a:rPr lang="en-US" sz="2400" dirty="0" smtClean="0"/>
              <a:t>Sensor Line or Volume averaging</a:t>
            </a:r>
          </a:p>
          <a:p>
            <a:pPr eaLnBrk="1" hangingPunct="1"/>
            <a:r>
              <a:rPr lang="en-US" sz="2800" dirty="0" smtClean="0"/>
              <a:t>Sensor separation</a:t>
            </a:r>
          </a:p>
          <a:p>
            <a:pPr lvl="1" eaLnBrk="1" hangingPunct="1"/>
            <a:r>
              <a:rPr lang="en-US" sz="2400" dirty="0" smtClean="0"/>
              <a:t>Lag and Lead times between w and c</a:t>
            </a:r>
          </a:p>
          <a:p>
            <a:pPr lvl="1" eaLnBrk="1" hangingPunct="1"/>
            <a:endParaRPr lang="en-US" sz="2400"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cstate="print"/>
          <a:srcRect/>
          <a:stretch>
            <a:fillRect/>
          </a:stretch>
        </p:blipFill>
        <p:spPr bwMode="auto">
          <a:xfrm>
            <a:off x="595370" y="1295400"/>
            <a:ext cx="7953259" cy="5181600"/>
          </a:xfrm>
          <a:prstGeom prst="rect">
            <a:avLst/>
          </a:prstGeom>
          <a:noFill/>
          <a:ln w="9525">
            <a:noFill/>
            <a:miter lim="800000"/>
            <a:headEnd/>
            <a:tailEnd/>
          </a:ln>
        </p:spPr>
      </p:pic>
      <p:sp>
        <p:nvSpPr>
          <p:cNvPr id="3" name="TextBox 2"/>
          <p:cNvSpPr txBox="1"/>
          <p:nvPr/>
        </p:nvSpPr>
        <p:spPr>
          <a:xfrm>
            <a:off x="609600" y="6400800"/>
            <a:ext cx="2577052" cy="369332"/>
          </a:xfrm>
          <a:prstGeom prst="rect">
            <a:avLst/>
          </a:prstGeom>
          <a:noFill/>
        </p:spPr>
        <p:txBody>
          <a:bodyPr wrap="none" rtlCol="0">
            <a:spAutoFit/>
          </a:bodyPr>
          <a:lstStyle/>
          <a:p>
            <a:r>
              <a:rPr lang="en-US" dirty="0" err="1" smtClean="0"/>
              <a:t>M.Detto</a:t>
            </a:r>
            <a:r>
              <a:rPr lang="en-US" dirty="0" smtClean="0"/>
              <a:t> and D. Baldocchi</a:t>
            </a:r>
            <a:endParaRPr lang="en-US" dirty="0"/>
          </a:p>
        </p:txBody>
      </p:sp>
      <p:sp>
        <p:nvSpPr>
          <p:cNvPr id="4" name="TextBox 3"/>
          <p:cNvSpPr txBox="1"/>
          <p:nvPr/>
        </p:nvSpPr>
        <p:spPr>
          <a:xfrm>
            <a:off x="560613" y="381000"/>
            <a:ext cx="8231549" cy="1200329"/>
          </a:xfrm>
          <a:prstGeom prst="rect">
            <a:avLst/>
          </a:prstGeom>
          <a:noFill/>
        </p:spPr>
        <p:txBody>
          <a:bodyPr wrap="none" rtlCol="0">
            <a:spAutoFit/>
          </a:bodyPr>
          <a:lstStyle/>
          <a:p>
            <a:pPr algn="ctr"/>
            <a:r>
              <a:rPr lang="en-US" dirty="0" smtClean="0"/>
              <a:t>Comparing Co-spectra of  open-path CO2 &amp; H2O sensor and closed-path CH4 sensor</a:t>
            </a:r>
          </a:p>
          <a:p>
            <a:pPr algn="ctr"/>
            <a:endParaRPr lang="en-US" dirty="0" smtClean="0"/>
          </a:p>
          <a:p>
            <a:pPr algn="ctr"/>
            <a:r>
              <a:rPr lang="en-US" dirty="0" smtClean="0"/>
              <a:t>Co-Spectra are More Forgiving of Inadequate Sensor Performance than Power Spectra</a:t>
            </a:r>
          </a:p>
          <a:p>
            <a:pPr algn="ctr"/>
            <a:r>
              <a:rPr lang="en-US" dirty="0" smtClean="0"/>
              <a:t>Because there is little w-c correlation in the inertial </a:t>
            </a:r>
            <a:r>
              <a:rPr lang="en-US" dirty="0" err="1" smtClean="0"/>
              <a:t>subrange</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1828800" y="1371600"/>
            <a:ext cx="5105400" cy="4114800"/>
          </a:xfrm>
          <a:prstGeom prst="rect">
            <a:avLst/>
          </a:prstGeom>
          <a:noFill/>
          <a:ln w="9525">
            <a:noFill/>
            <a:miter lim="800000"/>
            <a:headEnd/>
            <a:tailEnd/>
          </a:ln>
        </p:spPr>
      </p:pic>
      <p:sp>
        <p:nvSpPr>
          <p:cNvPr id="3" name="TextBox 2"/>
          <p:cNvSpPr txBox="1"/>
          <p:nvPr/>
        </p:nvSpPr>
        <p:spPr>
          <a:xfrm>
            <a:off x="1841380" y="304800"/>
            <a:ext cx="5461239" cy="923330"/>
          </a:xfrm>
          <a:prstGeom prst="rect">
            <a:avLst/>
          </a:prstGeom>
          <a:noFill/>
        </p:spPr>
        <p:txBody>
          <a:bodyPr wrap="none" rtlCol="0">
            <a:spAutoFit/>
          </a:bodyPr>
          <a:lstStyle/>
          <a:p>
            <a:r>
              <a:rPr lang="en-US" dirty="0" smtClean="0"/>
              <a:t>Co-Spectra is a Function of Atmospheric Stability:</a:t>
            </a:r>
          </a:p>
          <a:p>
            <a:r>
              <a:rPr lang="en-US" dirty="0" smtClean="0"/>
              <a:t>Shifts to Shorter Wavelengths under Stable Conditions</a:t>
            </a:r>
          </a:p>
          <a:p>
            <a:r>
              <a:rPr lang="en-US" dirty="0" smtClean="0"/>
              <a:t>Shifts to Longer Wavelengths under Unstable Conditions</a:t>
            </a:r>
            <a:endParaRPr lang="en-US" dirty="0"/>
          </a:p>
        </p:txBody>
      </p:sp>
      <p:sp>
        <p:nvSpPr>
          <p:cNvPr id="4" name="TextBox 3"/>
          <p:cNvSpPr txBox="1"/>
          <p:nvPr/>
        </p:nvSpPr>
        <p:spPr>
          <a:xfrm>
            <a:off x="533400" y="6172200"/>
            <a:ext cx="5737789" cy="338554"/>
          </a:xfrm>
          <a:prstGeom prst="rect">
            <a:avLst/>
          </a:prstGeom>
          <a:noFill/>
        </p:spPr>
        <p:txBody>
          <a:bodyPr wrap="none" rtlCol="0">
            <a:spAutoFit/>
          </a:bodyPr>
          <a:lstStyle/>
          <a:p>
            <a:r>
              <a:rPr lang="en-US" sz="1600" dirty="0" smtClean="0"/>
              <a:t>Detto, Baldocchi and Katul, Boundary Layer Meteorology, accepted</a:t>
            </a:r>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5"/>
          <p:cNvSpPr>
            <a:spLocks noGrp="1" noChangeArrowheads="1"/>
          </p:cNvSpPr>
          <p:nvPr>
            <p:ph type="ftr" sz="quarter" idx="11"/>
          </p:nvPr>
        </p:nvSpPr>
        <p:spPr>
          <a:noFill/>
        </p:spPr>
        <p:txBody>
          <a:bodyPr/>
          <a:lstStyle/>
          <a:p>
            <a:r>
              <a:rPr lang="en-US"/>
              <a:t>ESPM 228 Adv Topics Micromet &amp; Biomet</a:t>
            </a:r>
          </a:p>
        </p:txBody>
      </p:sp>
      <p:sp>
        <p:nvSpPr>
          <p:cNvPr id="16389" name="Rectangle 2"/>
          <p:cNvSpPr>
            <a:spLocks noChangeArrowheads="1"/>
          </p:cNvSpPr>
          <p:nvPr/>
        </p:nvSpPr>
        <p:spPr bwMode="auto">
          <a:xfrm>
            <a:off x="914400" y="457200"/>
            <a:ext cx="7696200" cy="461665"/>
          </a:xfrm>
          <a:prstGeom prst="rect">
            <a:avLst/>
          </a:prstGeom>
          <a:noFill/>
          <a:ln w="9525">
            <a:noFill/>
            <a:miter lim="800000"/>
            <a:headEnd/>
            <a:tailEnd/>
          </a:ln>
        </p:spPr>
        <p:txBody>
          <a:bodyPr wrap="square" anchor="ctr">
            <a:spAutoFit/>
          </a:bodyPr>
          <a:lstStyle/>
          <a:p>
            <a:pPr algn="ctr"/>
            <a:r>
              <a:rPr lang="en-US" altLang="ko-KR" sz="2400" dirty="0" smtClean="0">
                <a:latin typeface="Arial" pitchFamily="34" charset="0"/>
                <a:cs typeface="Times New Roman" pitchFamily="18" charset="0"/>
              </a:rPr>
              <a:t>Zero-Flux Detection Limit, Detecting Signal from Noise</a:t>
            </a:r>
            <a:endParaRPr lang="en-US" altLang="ko-KR" sz="1600" dirty="0">
              <a:latin typeface="Arial" pitchFamily="34" charset="0"/>
              <a:cs typeface="Times New Roman" pitchFamily="18" charset="0"/>
            </a:endParaRPr>
          </a:p>
        </p:txBody>
      </p:sp>
      <p:graphicFrame>
        <p:nvGraphicFramePr>
          <p:cNvPr id="16386" name="Object 1"/>
          <p:cNvGraphicFramePr>
            <a:graphicFrameLocks noChangeAspect="1"/>
          </p:cNvGraphicFramePr>
          <p:nvPr/>
        </p:nvGraphicFramePr>
        <p:xfrm>
          <a:off x="3048000" y="1371600"/>
          <a:ext cx="3659187" cy="771525"/>
        </p:xfrm>
        <a:graphic>
          <a:graphicData uri="http://schemas.openxmlformats.org/presentationml/2006/ole">
            <p:oleObj spid="_x0000_s140290" name="Equation" r:id="rId4" imgW="1180800" imgH="253800" progId="Equation.DSMT4">
              <p:embed/>
            </p:oleObj>
          </a:graphicData>
        </a:graphic>
      </p:graphicFrame>
      <p:sp>
        <p:nvSpPr>
          <p:cNvPr id="16390" name="Rectangle 3"/>
          <p:cNvSpPr>
            <a:spLocks noChangeArrowheads="1"/>
          </p:cNvSpPr>
          <p:nvPr/>
        </p:nvSpPr>
        <p:spPr bwMode="auto">
          <a:xfrm>
            <a:off x="1447800" y="2431682"/>
            <a:ext cx="5638800" cy="830997"/>
          </a:xfrm>
          <a:prstGeom prst="rect">
            <a:avLst/>
          </a:prstGeom>
          <a:noFill/>
          <a:ln w="9525">
            <a:noFill/>
            <a:miter lim="800000"/>
            <a:headEnd/>
            <a:tailEnd/>
          </a:ln>
        </p:spPr>
        <p:txBody>
          <a:bodyPr anchor="ctr">
            <a:spAutoFit/>
          </a:bodyPr>
          <a:lstStyle/>
          <a:p>
            <a:r>
              <a:rPr lang="en-US" altLang="ko-KR" sz="1600" dirty="0" err="1">
                <a:cs typeface="Times New Roman" pitchFamily="18" charset="0"/>
              </a:rPr>
              <a:t>r</a:t>
            </a:r>
            <a:r>
              <a:rPr lang="en-US" altLang="ko-KR" sz="1600" baseline="-30000" dirty="0" err="1">
                <a:cs typeface="Times New Roman" pitchFamily="18" charset="0"/>
              </a:rPr>
              <a:t>wc</a:t>
            </a:r>
            <a:r>
              <a:rPr lang="en-US" altLang="ko-KR" sz="1600" dirty="0">
                <a:cs typeface="Times New Roman" pitchFamily="18" charset="0"/>
              </a:rPr>
              <a:t> ~ 0.5</a:t>
            </a:r>
            <a:endParaRPr lang="en-US" altLang="ko-KR" sz="1200" dirty="0">
              <a:cs typeface="Times New Roman" pitchFamily="18" charset="0"/>
            </a:endParaRPr>
          </a:p>
          <a:p>
            <a:pPr eaLnBrk="0" hangingPunct="0"/>
            <a:r>
              <a:rPr lang="en-US" altLang="ko-KR" sz="1600" dirty="0" smtClean="0">
                <a:latin typeface="Symbol" pitchFamily="18" charset="2"/>
                <a:cs typeface="Times New Roman" pitchFamily="18" charset="0"/>
              </a:rPr>
              <a:t>s</a:t>
            </a:r>
            <a:r>
              <a:rPr lang="en-US" altLang="ko-KR" sz="1600" baseline="-30000" dirty="0" smtClean="0">
                <a:cs typeface="Times New Roman" pitchFamily="18" charset="0"/>
              </a:rPr>
              <a:t>ch4</a:t>
            </a:r>
            <a:r>
              <a:rPr lang="en-US" altLang="ko-KR" sz="1600" dirty="0" smtClean="0">
                <a:cs typeface="Times New Roman" pitchFamily="18" charset="0"/>
              </a:rPr>
              <a:t> </a:t>
            </a:r>
            <a:r>
              <a:rPr lang="en-US" altLang="ko-KR" sz="1600" dirty="0">
                <a:cs typeface="Times New Roman" pitchFamily="18" charset="0"/>
              </a:rPr>
              <a:t>~ 0.84 </a:t>
            </a:r>
            <a:r>
              <a:rPr lang="en-US" altLang="ko-KR" sz="1600" dirty="0" smtClean="0">
                <a:cs typeface="Times New Roman" pitchFamily="18" charset="0"/>
              </a:rPr>
              <a:t>ppb</a:t>
            </a:r>
          </a:p>
          <a:p>
            <a:pPr eaLnBrk="0" hangingPunct="0"/>
            <a:r>
              <a:rPr lang="en-US" altLang="ko-KR" sz="1600" dirty="0" smtClean="0">
                <a:latin typeface="Symbol" pitchFamily="18" charset="2"/>
                <a:cs typeface="Times New Roman" pitchFamily="18" charset="0"/>
              </a:rPr>
              <a:t>s</a:t>
            </a:r>
            <a:r>
              <a:rPr lang="en-US" altLang="ko-KR" sz="1600" baseline="-30000" dirty="0" smtClean="0">
                <a:cs typeface="Times New Roman" pitchFamily="18" charset="0"/>
              </a:rPr>
              <a:t>co2 </a:t>
            </a:r>
            <a:r>
              <a:rPr lang="en-US" altLang="ko-KR" sz="1600" dirty="0" smtClean="0">
                <a:cs typeface="Times New Roman" pitchFamily="18" charset="0"/>
              </a:rPr>
              <a:t>~  0.11 </a:t>
            </a:r>
            <a:r>
              <a:rPr lang="en-US" altLang="ko-KR" sz="1600" dirty="0" err="1" smtClean="0">
                <a:cs typeface="Times New Roman" pitchFamily="18" charset="0"/>
              </a:rPr>
              <a:t>ppm</a:t>
            </a:r>
            <a:endParaRPr lang="en-US" altLang="ko-KR" dirty="0">
              <a:cs typeface="Times New Roman" pitchFamily="18" charset="0"/>
            </a:endParaRPr>
          </a:p>
        </p:txBody>
      </p:sp>
      <p:sp>
        <p:nvSpPr>
          <p:cNvPr id="16391"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6387" name="Object 4"/>
          <p:cNvGraphicFramePr>
            <a:graphicFrameLocks noChangeAspect="1"/>
          </p:cNvGraphicFramePr>
          <p:nvPr/>
        </p:nvGraphicFramePr>
        <p:xfrm>
          <a:off x="685800" y="3505200"/>
          <a:ext cx="3429000" cy="2541588"/>
        </p:xfrm>
        <a:graphic>
          <a:graphicData uri="http://schemas.openxmlformats.org/presentationml/2006/ole">
            <p:oleObj spid="_x0000_s140291" name="SPW 10.0 Graph" r:id="rId5" imgW="5683910" imgH="4213555" progId="SigmaPlotGraphicObject.9">
              <p:embed/>
            </p:oleObj>
          </a:graphicData>
        </a:graphic>
      </p:graphicFrame>
      <p:graphicFrame>
        <p:nvGraphicFramePr>
          <p:cNvPr id="10" name="Table 9"/>
          <p:cNvGraphicFramePr>
            <a:graphicFrameLocks noGrp="1"/>
          </p:cNvGraphicFramePr>
          <p:nvPr/>
        </p:nvGraphicFramePr>
        <p:xfrm>
          <a:off x="4267200" y="3429000"/>
          <a:ext cx="4572000" cy="1964690"/>
        </p:xfrm>
        <a:graphic>
          <a:graphicData uri="http://schemas.openxmlformats.org/drawingml/2006/table">
            <a:tbl>
              <a:tblPr/>
              <a:tblGrid>
                <a:gridCol w="1143000"/>
                <a:gridCol w="1143000"/>
                <a:gridCol w="1143000"/>
                <a:gridCol w="1143000"/>
              </a:tblGrid>
              <a:tr h="184150">
                <a:tc>
                  <a:txBody>
                    <a:bodyPr/>
                    <a:lstStyle/>
                    <a:p>
                      <a:pPr algn="l" fontAlgn="b"/>
                      <a:r>
                        <a:rPr lang="en-US" sz="1800" b="0" i="0" u="none" strike="noStrike" dirty="0">
                          <a:solidFill>
                            <a:srgbClr val="000000"/>
                          </a:solidFill>
                          <a:latin typeface="Calibri"/>
                        </a:rPr>
                        <a:t>U*</a:t>
                      </a:r>
                    </a:p>
                  </a:txBody>
                  <a:tcPr marL="6350" marR="6350" marT="6350" marB="0" anchor="b">
                    <a:lnL>
                      <a:noFill/>
                    </a:lnL>
                    <a:lnR>
                      <a:noFill/>
                    </a:lnR>
                    <a:lnT>
                      <a:noFill/>
                    </a:lnT>
                    <a:lnB>
                      <a:noFill/>
                    </a:lnB>
                  </a:tcPr>
                </a:tc>
                <a:tc>
                  <a:txBody>
                    <a:bodyPr/>
                    <a:lstStyle/>
                    <a:p>
                      <a:pPr algn="l" fontAlgn="b"/>
                      <a:r>
                        <a:rPr lang="en-US" sz="1800" b="0" i="0" u="none" strike="noStrike" dirty="0" err="1">
                          <a:solidFill>
                            <a:srgbClr val="000000"/>
                          </a:solidFill>
                          <a:latin typeface="Symbol"/>
                        </a:rPr>
                        <a:t>s</a:t>
                      </a:r>
                      <a:r>
                        <a:rPr lang="en-US" sz="1800" b="0" i="0" u="none" strike="noStrike" baseline="-25000" dirty="0" err="1">
                          <a:solidFill>
                            <a:srgbClr val="000000"/>
                          </a:solidFill>
                          <a:latin typeface="Calibri"/>
                        </a:rPr>
                        <a:t>w</a:t>
                      </a:r>
                      <a:endParaRPr lang="en-US" sz="1800" b="0" i="0" u="none" strike="noStrike" baseline="-25000" dirty="0">
                        <a:solidFill>
                          <a:srgbClr val="000000"/>
                        </a:solidFill>
                        <a:latin typeface="Calibri"/>
                      </a:endParaRPr>
                    </a:p>
                  </a:txBody>
                  <a:tcPr marL="6350" marR="6350" marT="6350" marB="0" anchor="b">
                    <a:lnL>
                      <a:noFill/>
                    </a:lnL>
                    <a:lnR>
                      <a:noFill/>
                    </a:lnR>
                    <a:lnT>
                      <a:noFill/>
                    </a:lnT>
                    <a:lnB>
                      <a:noFill/>
                    </a:lnB>
                  </a:tcPr>
                </a:tc>
                <a:tc>
                  <a:txBody>
                    <a:bodyPr/>
                    <a:lstStyle/>
                    <a:p>
                      <a:pPr algn="l" fontAlgn="b"/>
                      <a:r>
                        <a:rPr lang="en-US" sz="1800" b="0" i="0" u="none" strike="noStrike" dirty="0" err="1" smtClean="0">
                          <a:solidFill>
                            <a:srgbClr val="000000"/>
                          </a:solidFill>
                          <a:latin typeface="Calibri"/>
                        </a:rPr>
                        <a:t>F</a:t>
                      </a:r>
                      <a:r>
                        <a:rPr lang="en-US" sz="1800" b="0" i="0" u="none" strike="noStrike" baseline="-25000" dirty="0" err="1" smtClean="0">
                          <a:solidFill>
                            <a:srgbClr val="000000"/>
                          </a:solidFill>
                          <a:latin typeface="Calibri"/>
                        </a:rPr>
                        <a:t>min</a:t>
                      </a:r>
                      <a:r>
                        <a:rPr lang="en-US" sz="1800" b="0" i="0" u="none" strike="noStrike" baseline="-25000" dirty="0" smtClean="0">
                          <a:solidFill>
                            <a:srgbClr val="000000"/>
                          </a:solidFill>
                          <a:latin typeface="Calibri"/>
                        </a:rPr>
                        <a:t>, </a:t>
                      </a:r>
                      <a:r>
                        <a:rPr lang="en-US" sz="1800" b="0" i="0" u="none" strike="noStrike" baseline="0" dirty="0" smtClean="0">
                          <a:solidFill>
                            <a:srgbClr val="000000"/>
                          </a:solidFill>
                          <a:latin typeface="Calibri"/>
                        </a:rPr>
                        <a:t>CH4</a:t>
                      </a:r>
                      <a:endParaRPr lang="en-US" sz="1800" b="0" i="0" u="none" strike="noStrike" baseline="0" dirty="0">
                        <a:solidFill>
                          <a:srgbClr val="000000"/>
                        </a:solidFill>
                        <a:latin typeface="Calibri"/>
                      </a:endParaRPr>
                    </a:p>
                  </a:txBody>
                  <a:tcPr marL="6350" marR="6350" marT="6350" marB="0" anchor="b">
                    <a:lnL>
                      <a:noFill/>
                    </a:lnL>
                    <a:lnR>
                      <a:noFill/>
                    </a:lnR>
                    <a:lnT>
                      <a:noFill/>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err="1" smtClean="0">
                          <a:solidFill>
                            <a:srgbClr val="000000"/>
                          </a:solidFill>
                          <a:latin typeface="+mn-lt"/>
                        </a:rPr>
                        <a:t>F</a:t>
                      </a:r>
                      <a:r>
                        <a:rPr lang="en-US" sz="1800" b="0" i="0" u="none" strike="noStrike" baseline="-25000" dirty="0" err="1" smtClean="0">
                          <a:solidFill>
                            <a:srgbClr val="000000"/>
                          </a:solidFill>
                          <a:latin typeface="+mn-lt"/>
                        </a:rPr>
                        <a:t>min</a:t>
                      </a:r>
                      <a:r>
                        <a:rPr lang="en-US" sz="1800" b="0" i="0" u="none" strike="noStrike" baseline="-25000" dirty="0" smtClean="0">
                          <a:solidFill>
                            <a:srgbClr val="000000"/>
                          </a:solidFill>
                          <a:latin typeface="+mn-lt"/>
                        </a:rPr>
                        <a:t>, </a:t>
                      </a:r>
                      <a:r>
                        <a:rPr lang="en-US" sz="1800" b="0" i="0" u="none" strike="noStrike" baseline="0" dirty="0" smtClean="0">
                          <a:solidFill>
                            <a:srgbClr val="000000"/>
                          </a:solidFill>
                          <a:latin typeface="+mn-lt"/>
                        </a:rPr>
                        <a:t>CO2</a:t>
                      </a:r>
                      <a:endParaRPr lang="en-US" sz="1800" b="0" i="0" u="none" strike="noStrike" baseline="-25000" dirty="0">
                        <a:solidFill>
                          <a:srgbClr val="000000"/>
                        </a:solidFill>
                        <a:latin typeface="Calibri"/>
                      </a:endParaRPr>
                    </a:p>
                  </a:txBody>
                  <a:tcPr marL="6350" marR="6350" marT="6350" marB="0" anchor="b">
                    <a:lnL>
                      <a:noFill/>
                    </a:lnL>
                    <a:lnR>
                      <a:noFill/>
                    </a:lnR>
                    <a:lnT>
                      <a:noFill/>
                    </a:lnT>
                    <a:lnB>
                      <a:noFill/>
                    </a:lnB>
                  </a:tcPr>
                </a:tc>
              </a:tr>
              <a:tr h="196850">
                <a:tc>
                  <a:txBody>
                    <a:bodyPr/>
                    <a:lstStyle/>
                    <a:p>
                      <a:pPr algn="l" fontAlgn="b"/>
                      <a:r>
                        <a:rPr lang="en-US" sz="1800" b="0" i="0" u="none" strike="noStrike">
                          <a:solidFill>
                            <a:srgbClr val="000000"/>
                          </a:solidFill>
                          <a:latin typeface="Calibri"/>
                        </a:rPr>
                        <a:t>m/s</a:t>
                      </a:r>
                    </a:p>
                  </a:txBody>
                  <a:tcPr marL="6350" marR="6350" marT="6350" marB="0" anchor="b">
                    <a:lnL>
                      <a:noFill/>
                    </a:lnL>
                    <a:lnR>
                      <a:noFill/>
                    </a:lnR>
                    <a:lnT>
                      <a:noFill/>
                    </a:lnT>
                    <a:lnB>
                      <a:noFill/>
                    </a:lnB>
                  </a:tcPr>
                </a:tc>
                <a:tc>
                  <a:txBody>
                    <a:bodyPr/>
                    <a:lstStyle/>
                    <a:p>
                      <a:pPr algn="l" fontAlgn="b"/>
                      <a:r>
                        <a:rPr lang="en-US" sz="1800" b="0" i="0" u="none" strike="noStrike" dirty="0">
                          <a:solidFill>
                            <a:srgbClr val="000000"/>
                          </a:solidFill>
                          <a:latin typeface="Calibri"/>
                        </a:rPr>
                        <a:t>m/s</a:t>
                      </a:r>
                    </a:p>
                  </a:txBody>
                  <a:tcPr marL="6350" marR="6350" marT="6350" marB="0" anchor="b">
                    <a:lnL>
                      <a:noFill/>
                    </a:lnL>
                    <a:lnR>
                      <a:noFill/>
                    </a:lnR>
                    <a:lnT>
                      <a:noFill/>
                    </a:lnT>
                    <a:lnB>
                      <a:noFill/>
                    </a:lnB>
                  </a:tcPr>
                </a:tc>
                <a:tc>
                  <a:txBody>
                    <a:bodyPr/>
                    <a:lstStyle/>
                    <a:p>
                      <a:pPr algn="l" fontAlgn="b"/>
                      <a:r>
                        <a:rPr lang="en-US" sz="1800" b="0" i="0" u="none" strike="noStrike" dirty="0" err="1">
                          <a:solidFill>
                            <a:srgbClr val="000000"/>
                          </a:solidFill>
                          <a:latin typeface="Calibri"/>
                        </a:rPr>
                        <a:t>nmol</a:t>
                      </a:r>
                      <a:r>
                        <a:rPr lang="en-US" sz="1800" b="0" i="0" u="none" strike="noStrike" dirty="0">
                          <a:solidFill>
                            <a:srgbClr val="000000"/>
                          </a:solidFill>
                          <a:latin typeface="Calibri"/>
                        </a:rPr>
                        <a:t> m</a:t>
                      </a:r>
                      <a:r>
                        <a:rPr lang="en-US" sz="1800" b="0" i="0" u="none" strike="noStrike" baseline="30000" dirty="0">
                          <a:solidFill>
                            <a:srgbClr val="000000"/>
                          </a:solidFill>
                          <a:latin typeface="Calibri"/>
                        </a:rPr>
                        <a:t>-2</a:t>
                      </a:r>
                      <a:r>
                        <a:rPr lang="en-US" sz="1800" b="0" i="0" u="none" strike="noStrike" dirty="0">
                          <a:solidFill>
                            <a:srgbClr val="000000"/>
                          </a:solidFill>
                          <a:latin typeface="Calibri"/>
                        </a:rPr>
                        <a:t> s</a:t>
                      </a:r>
                      <a:r>
                        <a:rPr lang="en-US" sz="1800" b="0" i="0" u="none" strike="noStrike" baseline="30000" dirty="0">
                          <a:solidFill>
                            <a:srgbClr val="000000"/>
                          </a:solidFill>
                          <a:latin typeface="Calibri"/>
                        </a:rPr>
                        <a:t>-1</a:t>
                      </a:r>
                    </a:p>
                  </a:txBody>
                  <a:tcPr marL="6350" marR="6350" marT="6350" marB="0" anchor="b">
                    <a:lnL>
                      <a:noFill/>
                    </a:lnL>
                    <a:lnR>
                      <a:noFill/>
                    </a:lnR>
                    <a:lnT>
                      <a:noFill/>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err="1" smtClean="0">
                          <a:solidFill>
                            <a:srgbClr val="000000"/>
                          </a:solidFill>
                          <a:latin typeface="Symbol" pitchFamily="18" charset="2"/>
                        </a:rPr>
                        <a:t>m</a:t>
                      </a:r>
                      <a:r>
                        <a:rPr lang="en-US" sz="1800" b="0" i="0" u="none" strike="noStrike" dirty="0" err="1" smtClean="0">
                          <a:solidFill>
                            <a:srgbClr val="000000"/>
                          </a:solidFill>
                          <a:latin typeface="+mn-lt"/>
                        </a:rPr>
                        <a:t>mol</a:t>
                      </a:r>
                      <a:r>
                        <a:rPr lang="en-US" sz="1800" b="0" i="0" u="none" strike="noStrike" dirty="0" smtClean="0">
                          <a:solidFill>
                            <a:srgbClr val="000000"/>
                          </a:solidFill>
                          <a:latin typeface="+mn-lt"/>
                        </a:rPr>
                        <a:t> m</a:t>
                      </a:r>
                      <a:r>
                        <a:rPr lang="en-US" sz="1800" b="0" i="0" u="none" strike="noStrike" baseline="30000" dirty="0" smtClean="0">
                          <a:solidFill>
                            <a:srgbClr val="000000"/>
                          </a:solidFill>
                          <a:latin typeface="+mn-lt"/>
                        </a:rPr>
                        <a:t>-2</a:t>
                      </a:r>
                      <a:r>
                        <a:rPr lang="en-US" sz="1800" b="0" i="0" u="none" strike="noStrike" dirty="0" smtClean="0">
                          <a:solidFill>
                            <a:srgbClr val="000000"/>
                          </a:solidFill>
                          <a:latin typeface="+mn-lt"/>
                        </a:rPr>
                        <a:t> s</a:t>
                      </a:r>
                      <a:r>
                        <a:rPr lang="en-US" sz="1800" b="0" i="0" u="none" strike="noStrike" baseline="30000" dirty="0" smtClean="0">
                          <a:solidFill>
                            <a:srgbClr val="000000"/>
                          </a:solidFill>
                          <a:latin typeface="+mn-lt"/>
                        </a:rPr>
                        <a:t>-1</a:t>
                      </a:r>
                      <a:endParaRPr lang="en-US" sz="1800" b="0" i="0" u="none" strike="noStrike" baseline="30000" dirty="0">
                        <a:solidFill>
                          <a:srgbClr val="000000"/>
                        </a:solidFill>
                        <a:latin typeface="Calibri"/>
                      </a:endParaRPr>
                    </a:p>
                  </a:txBody>
                  <a:tcPr marL="6350" marR="6350" marT="6350" marB="0" anchor="b">
                    <a:lnL>
                      <a:noFill/>
                    </a:lnL>
                    <a:lnR>
                      <a:noFill/>
                    </a:lnR>
                    <a:lnT>
                      <a:noFill/>
                    </a:lnT>
                    <a:lnB>
                      <a:noFill/>
                    </a:lnB>
                  </a:tcPr>
                </a:tc>
              </a:tr>
              <a:tr h="160020">
                <a:tc>
                  <a:txBody>
                    <a:bodyPr/>
                    <a:lstStyle/>
                    <a:p>
                      <a:pPr algn="r" fontAlgn="b"/>
                      <a:r>
                        <a:rPr lang="en-US" sz="1800" b="0" i="0" u="none" strike="noStrike">
                          <a:solidFill>
                            <a:srgbClr val="000000"/>
                          </a:solidFill>
                          <a:latin typeface="Calibri"/>
                        </a:rPr>
                        <a:t>0.1</a:t>
                      </a:r>
                    </a:p>
                  </a:txBody>
                  <a:tcPr marL="6350" marR="6350" marT="6350"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0.125</a:t>
                      </a:r>
                    </a:p>
                  </a:txBody>
                  <a:tcPr marL="6350" marR="6350" marT="6350"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2.1</a:t>
                      </a:r>
                    </a:p>
                  </a:txBody>
                  <a:tcPr marL="6350" marR="6350" marT="6350"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0.275</a:t>
                      </a:r>
                    </a:p>
                  </a:txBody>
                  <a:tcPr marL="6350" marR="6350" marT="6350" marB="0" anchor="b">
                    <a:lnL>
                      <a:noFill/>
                    </a:lnL>
                    <a:lnR>
                      <a:noFill/>
                    </a:lnR>
                    <a:lnT>
                      <a:noFill/>
                    </a:lnT>
                    <a:lnB>
                      <a:noFill/>
                    </a:lnB>
                  </a:tcPr>
                </a:tc>
              </a:tr>
              <a:tr h="184150">
                <a:tc>
                  <a:txBody>
                    <a:bodyPr/>
                    <a:lstStyle/>
                    <a:p>
                      <a:pPr algn="r" fontAlgn="b"/>
                      <a:r>
                        <a:rPr lang="en-US" sz="1800" b="0" i="0" u="none" strike="noStrike">
                          <a:solidFill>
                            <a:srgbClr val="000000"/>
                          </a:solidFill>
                          <a:latin typeface="Calibri"/>
                        </a:rPr>
                        <a:t>0.2</a:t>
                      </a:r>
                    </a:p>
                  </a:txBody>
                  <a:tcPr marL="6350" marR="6350" marT="6350" marB="0" anchor="b">
                    <a:lnL>
                      <a:noFill/>
                    </a:lnL>
                    <a:lnR>
                      <a:noFill/>
                    </a:lnR>
                    <a:lnT>
                      <a:noFill/>
                    </a:lnT>
                    <a:lnB>
                      <a:noFill/>
                    </a:lnB>
                  </a:tcPr>
                </a:tc>
                <a:tc>
                  <a:txBody>
                    <a:bodyPr/>
                    <a:lstStyle/>
                    <a:p>
                      <a:pPr algn="r" fontAlgn="b"/>
                      <a:r>
                        <a:rPr lang="en-US" sz="1800" b="0" i="0" u="none" strike="noStrike">
                          <a:solidFill>
                            <a:srgbClr val="000000"/>
                          </a:solidFill>
                          <a:latin typeface="Calibri"/>
                        </a:rPr>
                        <a:t>0.25</a:t>
                      </a:r>
                    </a:p>
                  </a:txBody>
                  <a:tcPr marL="6350" marR="6350" marT="6350"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4.2</a:t>
                      </a:r>
                    </a:p>
                  </a:txBody>
                  <a:tcPr marL="6350" marR="6350" marT="6350" marB="0" anchor="b">
                    <a:lnL>
                      <a:noFill/>
                    </a:lnL>
                    <a:lnR>
                      <a:noFill/>
                    </a:lnR>
                    <a:lnT>
                      <a:noFill/>
                    </a:lnT>
                    <a:lnB>
                      <a:noFill/>
                    </a:lnB>
                  </a:tcPr>
                </a:tc>
                <a:tc>
                  <a:txBody>
                    <a:bodyPr/>
                    <a:lstStyle/>
                    <a:p>
                      <a:pPr algn="r" fontAlgn="b"/>
                      <a:r>
                        <a:rPr lang="en-US" sz="1800" b="0" i="0" u="none" strike="noStrike">
                          <a:solidFill>
                            <a:srgbClr val="000000"/>
                          </a:solidFill>
                          <a:latin typeface="Calibri"/>
                        </a:rPr>
                        <a:t>0.55</a:t>
                      </a:r>
                    </a:p>
                  </a:txBody>
                  <a:tcPr marL="6350" marR="6350" marT="6350" marB="0" anchor="b">
                    <a:lnL>
                      <a:noFill/>
                    </a:lnL>
                    <a:lnR>
                      <a:noFill/>
                    </a:lnR>
                    <a:lnT>
                      <a:noFill/>
                    </a:lnT>
                    <a:lnB>
                      <a:noFill/>
                    </a:lnB>
                  </a:tcPr>
                </a:tc>
              </a:tr>
              <a:tr h="184150">
                <a:tc>
                  <a:txBody>
                    <a:bodyPr/>
                    <a:lstStyle/>
                    <a:p>
                      <a:pPr algn="r" fontAlgn="b"/>
                      <a:r>
                        <a:rPr lang="en-US" sz="1800" b="0" i="0" u="none" strike="noStrike">
                          <a:solidFill>
                            <a:srgbClr val="000000"/>
                          </a:solidFill>
                          <a:latin typeface="Calibri"/>
                        </a:rPr>
                        <a:t>0.3</a:t>
                      </a:r>
                    </a:p>
                  </a:txBody>
                  <a:tcPr marL="6350" marR="6350" marT="6350" marB="0" anchor="b">
                    <a:lnL>
                      <a:noFill/>
                    </a:lnL>
                    <a:lnR>
                      <a:noFill/>
                    </a:lnR>
                    <a:lnT>
                      <a:noFill/>
                    </a:lnT>
                    <a:lnB>
                      <a:noFill/>
                    </a:lnB>
                  </a:tcPr>
                </a:tc>
                <a:tc>
                  <a:txBody>
                    <a:bodyPr/>
                    <a:lstStyle/>
                    <a:p>
                      <a:pPr algn="r" fontAlgn="b"/>
                      <a:r>
                        <a:rPr lang="en-US" sz="1800" b="0" i="0" u="none" strike="noStrike">
                          <a:solidFill>
                            <a:srgbClr val="000000"/>
                          </a:solidFill>
                          <a:latin typeface="Calibri"/>
                        </a:rPr>
                        <a:t>0.375</a:t>
                      </a:r>
                    </a:p>
                  </a:txBody>
                  <a:tcPr marL="6350" marR="6350" marT="6350"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6.3</a:t>
                      </a:r>
                    </a:p>
                  </a:txBody>
                  <a:tcPr marL="6350" marR="6350" marT="6350" marB="0" anchor="b">
                    <a:lnL>
                      <a:noFill/>
                    </a:lnL>
                    <a:lnR>
                      <a:noFill/>
                    </a:lnR>
                    <a:lnT>
                      <a:noFill/>
                    </a:lnT>
                    <a:lnB>
                      <a:noFill/>
                    </a:lnB>
                  </a:tcPr>
                </a:tc>
                <a:tc>
                  <a:txBody>
                    <a:bodyPr/>
                    <a:lstStyle/>
                    <a:p>
                      <a:pPr algn="r" fontAlgn="b"/>
                      <a:r>
                        <a:rPr lang="en-US" sz="1800" b="0" i="0" u="none" strike="noStrike">
                          <a:solidFill>
                            <a:srgbClr val="000000"/>
                          </a:solidFill>
                          <a:latin typeface="Calibri"/>
                        </a:rPr>
                        <a:t>0.825</a:t>
                      </a:r>
                    </a:p>
                  </a:txBody>
                  <a:tcPr marL="6350" marR="6350" marT="6350" marB="0" anchor="b">
                    <a:lnL>
                      <a:noFill/>
                    </a:lnL>
                    <a:lnR>
                      <a:noFill/>
                    </a:lnR>
                    <a:lnT>
                      <a:noFill/>
                    </a:lnT>
                    <a:lnB>
                      <a:noFill/>
                    </a:lnB>
                  </a:tcPr>
                </a:tc>
              </a:tr>
              <a:tr h="184150">
                <a:tc>
                  <a:txBody>
                    <a:bodyPr/>
                    <a:lstStyle/>
                    <a:p>
                      <a:pPr algn="r" fontAlgn="b"/>
                      <a:r>
                        <a:rPr lang="en-US" sz="1800" b="0" i="0" u="none" strike="noStrike">
                          <a:solidFill>
                            <a:srgbClr val="000000"/>
                          </a:solidFill>
                          <a:latin typeface="Calibri"/>
                        </a:rPr>
                        <a:t>0.4</a:t>
                      </a:r>
                    </a:p>
                  </a:txBody>
                  <a:tcPr marL="6350" marR="6350" marT="6350" marB="0" anchor="b">
                    <a:lnL>
                      <a:noFill/>
                    </a:lnL>
                    <a:lnR>
                      <a:noFill/>
                    </a:lnR>
                    <a:lnT>
                      <a:noFill/>
                    </a:lnT>
                    <a:lnB>
                      <a:noFill/>
                    </a:lnB>
                  </a:tcPr>
                </a:tc>
                <a:tc>
                  <a:txBody>
                    <a:bodyPr/>
                    <a:lstStyle/>
                    <a:p>
                      <a:pPr algn="r" fontAlgn="b"/>
                      <a:r>
                        <a:rPr lang="en-US" sz="1800" b="0" i="0" u="none" strike="noStrike">
                          <a:solidFill>
                            <a:srgbClr val="000000"/>
                          </a:solidFill>
                          <a:latin typeface="Calibri"/>
                        </a:rPr>
                        <a:t>0.5</a:t>
                      </a:r>
                    </a:p>
                  </a:txBody>
                  <a:tcPr marL="6350" marR="6350" marT="6350"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8.4</a:t>
                      </a:r>
                    </a:p>
                  </a:txBody>
                  <a:tcPr marL="6350" marR="6350" marT="6350" marB="0" anchor="b">
                    <a:lnL>
                      <a:noFill/>
                    </a:lnL>
                    <a:lnR>
                      <a:noFill/>
                    </a:lnR>
                    <a:lnT>
                      <a:noFill/>
                    </a:lnT>
                    <a:lnB>
                      <a:noFill/>
                    </a:lnB>
                  </a:tcPr>
                </a:tc>
                <a:tc>
                  <a:txBody>
                    <a:bodyPr/>
                    <a:lstStyle/>
                    <a:p>
                      <a:pPr algn="r" fontAlgn="b"/>
                      <a:r>
                        <a:rPr lang="en-US" sz="1800" b="0" i="0" u="none" strike="noStrike">
                          <a:solidFill>
                            <a:srgbClr val="000000"/>
                          </a:solidFill>
                          <a:latin typeface="Calibri"/>
                        </a:rPr>
                        <a:t>1.1</a:t>
                      </a:r>
                    </a:p>
                  </a:txBody>
                  <a:tcPr marL="6350" marR="6350" marT="6350" marB="0" anchor="b">
                    <a:lnL>
                      <a:noFill/>
                    </a:lnL>
                    <a:lnR>
                      <a:noFill/>
                    </a:lnR>
                    <a:lnT>
                      <a:noFill/>
                    </a:lnT>
                    <a:lnB>
                      <a:noFill/>
                    </a:lnB>
                  </a:tcPr>
                </a:tc>
              </a:tr>
              <a:tr h="184150">
                <a:tc>
                  <a:txBody>
                    <a:bodyPr/>
                    <a:lstStyle/>
                    <a:p>
                      <a:pPr algn="r" fontAlgn="b"/>
                      <a:r>
                        <a:rPr lang="en-US" sz="1800" b="0" i="0" u="none" strike="noStrike">
                          <a:solidFill>
                            <a:srgbClr val="000000"/>
                          </a:solidFill>
                          <a:latin typeface="Calibri"/>
                        </a:rPr>
                        <a:t>0.5</a:t>
                      </a:r>
                    </a:p>
                  </a:txBody>
                  <a:tcPr marL="6350" marR="6350" marT="6350" marB="0" anchor="b">
                    <a:lnL>
                      <a:noFill/>
                    </a:lnL>
                    <a:lnR>
                      <a:noFill/>
                    </a:lnR>
                    <a:lnT>
                      <a:noFill/>
                    </a:lnT>
                    <a:lnB>
                      <a:noFill/>
                    </a:lnB>
                  </a:tcPr>
                </a:tc>
                <a:tc>
                  <a:txBody>
                    <a:bodyPr/>
                    <a:lstStyle/>
                    <a:p>
                      <a:pPr algn="r" fontAlgn="b"/>
                      <a:r>
                        <a:rPr lang="en-US" sz="1800" b="0" i="0" u="none" strike="noStrike">
                          <a:solidFill>
                            <a:srgbClr val="000000"/>
                          </a:solidFill>
                          <a:latin typeface="Calibri"/>
                        </a:rPr>
                        <a:t>0.625</a:t>
                      </a:r>
                    </a:p>
                  </a:txBody>
                  <a:tcPr marL="6350" marR="6350" marT="6350"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10.5</a:t>
                      </a:r>
                    </a:p>
                  </a:txBody>
                  <a:tcPr marL="6350" marR="6350" marT="6350"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1.375</a:t>
                      </a:r>
                    </a:p>
                  </a:txBody>
                  <a:tcPr marL="6350" marR="6350" marT="6350" marB="0" anchor="b">
                    <a:lnL>
                      <a:noFill/>
                    </a:lnL>
                    <a:lnR>
                      <a:noFill/>
                    </a:lnR>
                    <a:lnT>
                      <a:noFill/>
                    </a:lnT>
                    <a:lnB>
                      <a:noFill/>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1638300" y="1752600"/>
            <a:ext cx="5981700" cy="3048000"/>
          </a:xfrm>
          <a:prstGeom prst="rect">
            <a:avLst/>
          </a:prstGeom>
          <a:noFill/>
          <a:ln w="9525">
            <a:noFill/>
            <a:miter lim="800000"/>
            <a:headEnd/>
            <a:tailEnd/>
          </a:ln>
        </p:spPr>
      </p:pic>
      <p:sp>
        <p:nvSpPr>
          <p:cNvPr id="3" name="TextBox 2"/>
          <p:cNvSpPr txBox="1"/>
          <p:nvPr/>
        </p:nvSpPr>
        <p:spPr>
          <a:xfrm>
            <a:off x="609600" y="6096000"/>
            <a:ext cx="1946623" cy="369332"/>
          </a:xfrm>
          <a:prstGeom prst="rect">
            <a:avLst/>
          </a:prstGeom>
          <a:noFill/>
        </p:spPr>
        <p:txBody>
          <a:bodyPr wrap="none" rtlCol="0">
            <a:spAutoFit/>
          </a:bodyPr>
          <a:lstStyle/>
          <a:p>
            <a:r>
              <a:rPr lang="en-US" dirty="0" smtClean="0"/>
              <a:t>Detto et al, in prep</a:t>
            </a:r>
            <a:endParaRPr lang="en-US" dirty="0"/>
          </a:p>
        </p:txBody>
      </p:sp>
      <p:sp>
        <p:nvSpPr>
          <p:cNvPr id="4" name="TextBox 3"/>
          <p:cNvSpPr txBox="1"/>
          <p:nvPr/>
        </p:nvSpPr>
        <p:spPr>
          <a:xfrm>
            <a:off x="952500" y="685800"/>
            <a:ext cx="7239000" cy="923330"/>
          </a:xfrm>
          <a:prstGeom prst="rect">
            <a:avLst/>
          </a:prstGeom>
          <a:noFill/>
        </p:spPr>
        <p:txBody>
          <a:bodyPr wrap="square" rtlCol="0">
            <a:spAutoFit/>
          </a:bodyPr>
          <a:lstStyle/>
          <a:p>
            <a:pPr algn="ctr"/>
            <a:r>
              <a:rPr lang="en-US" dirty="0" smtClean="0"/>
              <a:t>Flux Detection Limit, v2</a:t>
            </a:r>
          </a:p>
          <a:p>
            <a:pPr algn="ctr"/>
            <a:r>
              <a:rPr lang="en-US" dirty="0" smtClean="0"/>
              <a:t>Based on 95% CI that the Correlation between</a:t>
            </a:r>
          </a:p>
          <a:p>
            <a:pPr algn="ctr"/>
            <a:r>
              <a:rPr lang="en-US" dirty="0" smtClean="0"/>
              <a:t>W and C that is non-zero</a:t>
            </a:r>
            <a:endParaRPr lang="en-US" dirty="0"/>
          </a:p>
        </p:txBody>
      </p:sp>
      <p:sp>
        <p:nvSpPr>
          <p:cNvPr id="5" name="Rectangle 4"/>
          <p:cNvSpPr/>
          <p:nvPr/>
        </p:nvSpPr>
        <p:spPr>
          <a:xfrm>
            <a:off x="1828800" y="5105400"/>
            <a:ext cx="6172200" cy="646331"/>
          </a:xfrm>
          <a:prstGeom prst="rect">
            <a:avLst/>
          </a:prstGeom>
        </p:spPr>
        <p:txBody>
          <a:bodyPr wrap="square">
            <a:spAutoFit/>
          </a:bodyPr>
          <a:lstStyle/>
          <a:p>
            <a:r>
              <a:rPr lang="en-GB" dirty="0" smtClean="0"/>
              <a:t>0.035 </a:t>
            </a:r>
            <a:r>
              <a:rPr lang="en-GB" dirty="0" err="1" smtClean="0"/>
              <a:t>mmol</a:t>
            </a:r>
            <a:r>
              <a:rPr lang="en-GB" dirty="0" smtClean="0"/>
              <a:t> m</a:t>
            </a:r>
            <a:r>
              <a:rPr lang="en-GB" baseline="30000" dirty="0" smtClean="0"/>
              <a:t>-2</a:t>
            </a:r>
            <a:r>
              <a:rPr lang="en-GB" dirty="0" smtClean="0"/>
              <a:t> s</a:t>
            </a:r>
            <a:r>
              <a:rPr lang="en-GB" baseline="30000" dirty="0" smtClean="0"/>
              <a:t>-1</a:t>
            </a:r>
            <a:r>
              <a:rPr lang="en-GB" dirty="0" smtClean="0"/>
              <a:t>, 0.31 </a:t>
            </a:r>
            <a:r>
              <a:rPr lang="en-GB" dirty="0" err="1" smtClean="0">
                <a:latin typeface="Symbol" pitchFamily="18" charset="2"/>
              </a:rPr>
              <a:t>m</a:t>
            </a:r>
            <a:r>
              <a:rPr lang="en-GB" dirty="0" err="1" smtClean="0"/>
              <a:t>mol</a:t>
            </a:r>
            <a:r>
              <a:rPr lang="en-GB" dirty="0" smtClean="0"/>
              <a:t> m</a:t>
            </a:r>
            <a:r>
              <a:rPr lang="en-GB" baseline="30000" dirty="0" smtClean="0"/>
              <a:t>-2</a:t>
            </a:r>
            <a:r>
              <a:rPr lang="en-GB" dirty="0" smtClean="0"/>
              <a:t> s</a:t>
            </a:r>
            <a:r>
              <a:rPr lang="en-GB" baseline="30000" dirty="0" smtClean="0"/>
              <a:t>-1</a:t>
            </a:r>
            <a:r>
              <a:rPr lang="en-GB" dirty="0" smtClean="0"/>
              <a:t> and 3.78 </a:t>
            </a:r>
            <a:r>
              <a:rPr lang="en-GB" dirty="0" err="1" smtClean="0"/>
              <a:t>nmol</a:t>
            </a:r>
            <a:r>
              <a:rPr lang="en-GB" dirty="0" smtClean="0"/>
              <a:t> m</a:t>
            </a:r>
            <a:r>
              <a:rPr lang="en-GB" baseline="30000" dirty="0" smtClean="0"/>
              <a:t>-2</a:t>
            </a:r>
            <a:r>
              <a:rPr lang="en-GB" dirty="0" smtClean="0"/>
              <a:t> s</a:t>
            </a:r>
            <a:r>
              <a:rPr lang="en-GB" baseline="30000" dirty="0" smtClean="0"/>
              <a:t>-1</a:t>
            </a:r>
            <a:r>
              <a:rPr lang="en-GB" dirty="0" smtClean="0"/>
              <a:t> for water vapour, carbon dioxide and methane flux, </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ESPM 228 Adv Topics Micromet &amp; Biomet</a:t>
            </a:r>
            <a:endParaRPr lang="en-US"/>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7697" name="Object 1"/>
          <p:cNvGraphicFramePr>
            <a:graphicFrameLocks noChangeAspect="1"/>
          </p:cNvGraphicFramePr>
          <p:nvPr/>
        </p:nvGraphicFramePr>
        <p:xfrm>
          <a:off x="685800" y="3733800"/>
          <a:ext cx="8238744" cy="765683"/>
        </p:xfrm>
        <a:graphic>
          <a:graphicData uri="http://schemas.openxmlformats.org/presentationml/2006/ole">
            <p:oleObj spid="_x0000_s56322" name="Equation" r:id="rId3" imgW="2565400" imgH="241300" progId="Equation.DSMT4">
              <p:embed/>
            </p:oleObj>
          </a:graphicData>
        </a:graphic>
      </p:graphicFrame>
      <p:sp>
        <p:nvSpPr>
          <p:cNvPr id="5" name="Text Box 8"/>
          <p:cNvSpPr txBox="1">
            <a:spLocks noChangeArrowheads="1"/>
          </p:cNvSpPr>
          <p:nvPr/>
        </p:nvSpPr>
        <p:spPr bwMode="auto">
          <a:xfrm>
            <a:off x="1524000" y="2286000"/>
            <a:ext cx="6781023" cy="523220"/>
          </a:xfrm>
          <a:prstGeom prst="rect">
            <a:avLst/>
          </a:prstGeom>
          <a:noFill/>
          <a:ln w="9525">
            <a:noFill/>
            <a:miter lim="800000"/>
            <a:headEnd/>
            <a:tailEnd/>
          </a:ln>
        </p:spPr>
        <p:txBody>
          <a:bodyPr wrap="none">
            <a:spAutoFit/>
          </a:bodyPr>
          <a:lstStyle/>
          <a:p>
            <a:r>
              <a:rPr lang="en-US" sz="2800" dirty="0"/>
              <a:t>Formal Definition of Eddy </a:t>
            </a:r>
            <a:r>
              <a:rPr lang="en-US" sz="2800" dirty="0" smtClean="0"/>
              <a:t>Covariance, V2</a:t>
            </a:r>
            <a:endParaRPr lang="en-US" sz="2800" dirty="0"/>
          </a:p>
        </p:txBody>
      </p:sp>
      <p:sp>
        <p:nvSpPr>
          <p:cNvPr id="6" name="TextBox 5"/>
          <p:cNvSpPr txBox="1"/>
          <p:nvPr/>
        </p:nvSpPr>
        <p:spPr>
          <a:xfrm>
            <a:off x="1447800" y="685800"/>
            <a:ext cx="6971076" cy="461665"/>
          </a:xfrm>
          <a:prstGeom prst="rect">
            <a:avLst/>
          </a:prstGeom>
          <a:noFill/>
        </p:spPr>
        <p:txBody>
          <a:bodyPr wrap="none" rtlCol="0">
            <a:spAutoFit/>
          </a:bodyPr>
          <a:lstStyle/>
          <a:p>
            <a:r>
              <a:rPr lang="en-US" sz="2400" dirty="0" smtClean="0"/>
              <a:t>Most Sensors Measure Mole Density, Not Mixing Ratio</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533400"/>
            <a:ext cx="7772400" cy="1447800"/>
          </a:xfrm>
          <a:solidFill>
            <a:srgbClr val="CCFFFF"/>
          </a:solidFill>
          <a:ln>
            <a:solidFill>
              <a:schemeClr val="tx1"/>
            </a:solidFill>
          </a:ln>
        </p:spPr>
        <p:txBody>
          <a:bodyPr/>
          <a:lstStyle/>
          <a:p>
            <a:pPr eaLnBrk="1" hangingPunct="1"/>
            <a:r>
              <a:rPr lang="en-US" sz="2800" dirty="0" smtClean="0">
                <a:latin typeface="Arial" charset="0"/>
                <a:cs typeface="Arial" charset="0"/>
              </a:rPr>
              <a:t>Methods To Assess Terrestrial Carbon Budgets at Landscape to Continental Scales, and Across Multiple Time Scales</a:t>
            </a:r>
          </a:p>
        </p:txBody>
      </p:sp>
      <p:pic>
        <p:nvPicPr>
          <p:cNvPr id="30723" name="Picture 3" descr="elephant1">
            <a:hlinkClick r:id="rId3"/>
          </p:cNvPr>
          <p:cNvPicPr>
            <a:picLocks noChangeAspect="1" noChangeArrowheads="1"/>
          </p:cNvPicPr>
          <p:nvPr/>
        </p:nvPicPr>
        <p:blipFill>
          <a:blip r:embed="rId4" cstate="print"/>
          <a:srcRect/>
          <a:stretch>
            <a:fillRect/>
          </a:stretch>
        </p:blipFill>
        <p:spPr bwMode="auto">
          <a:xfrm>
            <a:off x="3352800" y="2514600"/>
            <a:ext cx="2667000" cy="2232025"/>
          </a:xfrm>
          <a:prstGeom prst="rect">
            <a:avLst/>
          </a:prstGeom>
          <a:noFill/>
          <a:ln w="9525">
            <a:noFill/>
            <a:miter lim="800000"/>
            <a:headEnd/>
            <a:tailEnd/>
          </a:ln>
        </p:spPr>
      </p:pic>
      <p:sp>
        <p:nvSpPr>
          <p:cNvPr id="30724" name="Text Box 4"/>
          <p:cNvSpPr txBox="1">
            <a:spLocks noChangeArrowheads="1"/>
          </p:cNvSpPr>
          <p:nvPr/>
        </p:nvSpPr>
        <p:spPr bwMode="auto">
          <a:xfrm>
            <a:off x="304800" y="2514600"/>
            <a:ext cx="2227263" cy="831850"/>
          </a:xfrm>
          <a:prstGeom prst="rect">
            <a:avLst/>
          </a:prstGeom>
          <a:solidFill>
            <a:srgbClr val="FFCC99"/>
          </a:solidFill>
          <a:ln w="9525">
            <a:solidFill>
              <a:schemeClr val="tx1"/>
            </a:solidFill>
            <a:miter lim="800000"/>
            <a:headEnd/>
            <a:tailEnd/>
          </a:ln>
        </p:spPr>
        <p:txBody>
          <a:bodyPr wrap="none">
            <a:spAutoFit/>
          </a:bodyPr>
          <a:lstStyle/>
          <a:p>
            <a:r>
              <a:rPr lang="en-US"/>
              <a:t>GCM Inversion</a:t>
            </a:r>
          </a:p>
          <a:p>
            <a:r>
              <a:rPr lang="en-US"/>
              <a:t>Modeling</a:t>
            </a:r>
          </a:p>
        </p:txBody>
      </p:sp>
      <p:sp>
        <p:nvSpPr>
          <p:cNvPr id="30725" name="Text Box 5"/>
          <p:cNvSpPr txBox="1">
            <a:spLocks noChangeArrowheads="1"/>
          </p:cNvSpPr>
          <p:nvPr/>
        </p:nvSpPr>
        <p:spPr bwMode="auto">
          <a:xfrm>
            <a:off x="228600" y="3810000"/>
            <a:ext cx="2533650" cy="831850"/>
          </a:xfrm>
          <a:prstGeom prst="rect">
            <a:avLst/>
          </a:prstGeom>
          <a:solidFill>
            <a:srgbClr val="CCFFFF"/>
          </a:solidFill>
          <a:ln w="9525">
            <a:solidFill>
              <a:schemeClr val="tx1"/>
            </a:solidFill>
            <a:miter lim="800000"/>
            <a:headEnd/>
            <a:tailEnd/>
          </a:ln>
        </p:spPr>
        <p:txBody>
          <a:bodyPr wrap="none">
            <a:spAutoFit/>
          </a:bodyPr>
          <a:lstStyle/>
          <a:p>
            <a:r>
              <a:rPr lang="en-US"/>
              <a:t>Remote Sensing/</a:t>
            </a:r>
          </a:p>
          <a:p>
            <a:r>
              <a:rPr lang="en-US"/>
              <a:t>	MODIS</a:t>
            </a:r>
          </a:p>
        </p:txBody>
      </p:sp>
      <p:sp>
        <p:nvSpPr>
          <p:cNvPr id="30726" name="Text Box 6"/>
          <p:cNvSpPr txBox="1">
            <a:spLocks noChangeArrowheads="1"/>
          </p:cNvSpPr>
          <p:nvPr/>
        </p:nvSpPr>
        <p:spPr bwMode="auto">
          <a:xfrm>
            <a:off x="6553200" y="2590800"/>
            <a:ext cx="2295525" cy="1196975"/>
          </a:xfrm>
          <a:prstGeom prst="rect">
            <a:avLst/>
          </a:prstGeom>
          <a:solidFill>
            <a:srgbClr val="CCFFCC"/>
          </a:solidFill>
          <a:ln w="9525">
            <a:solidFill>
              <a:schemeClr val="tx1"/>
            </a:solidFill>
            <a:miter lim="800000"/>
            <a:headEnd/>
            <a:tailEnd/>
          </a:ln>
        </p:spPr>
        <p:txBody>
          <a:bodyPr wrap="none">
            <a:spAutoFit/>
          </a:bodyPr>
          <a:lstStyle/>
          <a:p>
            <a:r>
              <a:rPr lang="en-US"/>
              <a:t>Eddy Flux </a:t>
            </a:r>
          </a:p>
          <a:p>
            <a:r>
              <a:rPr lang="en-US"/>
              <a:t>Measurements/</a:t>
            </a:r>
          </a:p>
          <a:p>
            <a:r>
              <a:rPr lang="en-US"/>
              <a:t>FLUXNET</a:t>
            </a:r>
          </a:p>
        </p:txBody>
      </p:sp>
      <p:sp>
        <p:nvSpPr>
          <p:cNvPr id="30727" name="Text Box 7"/>
          <p:cNvSpPr txBox="1">
            <a:spLocks noChangeArrowheads="1"/>
          </p:cNvSpPr>
          <p:nvPr/>
        </p:nvSpPr>
        <p:spPr bwMode="auto">
          <a:xfrm>
            <a:off x="6324600" y="4191000"/>
            <a:ext cx="2395538" cy="831850"/>
          </a:xfrm>
          <a:prstGeom prst="rect">
            <a:avLst/>
          </a:prstGeom>
          <a:solidFill>
            <a:srgbClr val="FFFF99"/>
          </a:solidFill>
          <a:ln w="9525">
            <a:solidFill>
              <a:schemeClr val="tx1"/>
            </a:solidFill>
            <a:miter lim="800000"/>
            <a:headEnd/>
            <a:tailEnd/>
          </a:ln>
        </p:spPr>
        <p:txBody>
          <a:bodyPr wrap="none">
            <a:spAutoFit/>
          </a:bodyPr>
          <a:lstStyle/>
          <a:p>
            <a:r>
              <a:rPr lang="en-US"/>
              <a:t>Forest/Biomass </a:t>
            </a:r>
          </a:p>
          <a:p>
            <a:r>
              <a:rPr lang="en-US"/>
              <a:t>Inventories</a:t>
            </a:r>
          </a:p>
        </p:txBody>
      </p:sp>
      <p:sp>
        <p:nvSpPr>
          <p:cNvPr id="30728" name="Text Box 8"/>
          <p:cNvSpPr txBox="1">
            <a:spLocks noChangeArrowheads="1"/>
          </p:cNvSpPr>
          <p:nvPr/>
        </p:nvSpPr>
        <p:spPr bwMode="auto">
          <a:xfrm>
            <a:off x="5334000" y="5410200"/>
            <a:ext cx="3108325" cy="1196975"/>
          </a:xfrm>
          <a:prstGeom prst="rect">
            <a:avLst/>
          </a:prstGeom>
          <a:solidFill>
            <a:srgbClr val="C0C0C0"/>
          </a:solidFill>
          <a:ln w="9525">
            <a:solidFill>
              <a:schemeClr val="tx1"/>
            </a:solidFill>
            <a:miter lim="800000"/>
            <a:headEnd/>
            <a:tailEnd/>
          </a:ln>
        </p:spPr>
        <p:txBody>
          <a:bodyPr wrap="none">
            <a:spAutoFit/>
          </a:bodyPr>
          <a:lstStyle/>
          <a:p>
            <a:r>
              <a:rPr lang="en-US"/>
              <a:t>Biogeochemical/</a:t>
            </a:r>
          </a:p>
          <a:p>
            <a:r>
              <a:rPr lang="en-US"/>
              <a:t>Ecosystem Dynamics</a:t>
            </a:r>
          </a:p>
          <a:p>
            <a:r>
              <a:rPr lang="en-US"/>
              <a:t> Modeling</a:t>
            </a:r>
          </a:p>
        </p:txBody>
      </p:sp>
      <p:sp>
        <p:nvSpPr>
          <p:cNvPr id="30729" name="Text Box 9"/>
          <p:cNvSpPr txBox="1">
            <a:spLocks noChangeArrowheads="1"/>
          </p:cNvSpPr>
          <p:nvPr/>
        </p:nvSpPr>
        <p:spPr bwMode="auto">
          <a:xfrm>
            <a:off x="228600" y="5257800"/>
            <a:ext cx="4162425" cy="831850"/>
          </a:xfrm>
          <a:prstGeom prst="rect">
            <a:avLst/>
          </a:prstGeom>
          <a:solidFill>
            <a:srgbClr val="FFFF99"/>
          </a:solidFill>
          <a:ln w="9525">
            <a:solidFill>
              <a:schemeClr val="tx1"/>
            </a:solidFill>
            <a:miter lim="800000"/>
            <a:headEnd/>
            <a:tailEnd/>
          </a:ln>
        </p:spPr>
        <p:txBody>
          <a:bodyPr wrap="none">
            <a:spAutoFit/>
          </a:bodyPr>
          <a:lstStyle/>
          <a:p>
            <a:r>
              <a:rPr lang="en-US"/>
              <a:t>Physiological Measurements/</a:t>
            </a:r>
          </a:p>
          <a:p>
            <a:r>
              <a:rPr lang="en-US"/>
              <a:t>Manipulation Expts.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ftr" sz="quarter" idx="11"/>
          </p:nvPr>
        </p:nvSpPr>
        <p:spPr>
          <a:ln/>
        </p:spPr>
        <p:txBody>
          <a:bodyPr/>
          <a:lstStyle/>
          <a:p>
            <a:r>
              <a:rPr lang="en-US"/>
              <a:t>ESPM 228 Adv Topics Micromet &amp; Biomet</a:t>
            </a:r>
          </a:p>
        </p:txBody>
      </p:sp>
      <p:sp>
        <p:nvSpPr>
          <p:cNvPr id="14339" name="Rectangle 5"/>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en-US"/>
          </a:p>
        </p:txBody>
      </p:sp>
      <p:graphicFrame>
        <p:nvGraphicFramePr>
          <p:cNvPr id="14338" name="Object 4"/>
          <p:cNvGraphicFramePr>
            <a:graphicFrameLocks noChangeAspect="1"/>
          </p:cNvGraphicFramePr>
          <p:nvPr/>
        </p:nvGraphicFramePr>
        <p:xfrm>
          <a:off x="762000" y="2667000"/>
          <a:ext cx="7162800" cy="1165225"/>
        </p:xfrm>
        <a:graphic>
          <a:graphicData uri="http://schemas.openxmlformats.org/presentationml/2006/ole">
            <p:oleObj spid="_x0000_s57346" name="MathType Equation" r:id="rId4" imgW="2806700" imgH="457200" progId="Equation">
              <p:embed/>
            </p:oleObj>
          </a:graphicData>
        </a:graphic>
      </p:graphicFrame>
      <p:sp>
        <p:nvSpPr>
          <p:cNvPr id="14340" name="Text Box 6"/>
          <p:cNvSpPr txBox="1">
            <a:spLocks noChangeArrowheads="1"/>
          </p:cNvSpPr>
          <p:nvPr/>
        </p:nvSpPr>
        <p:spPr bwMode="auto">
          <a:xfrm>
            <a:off x="1828800" y="609600"/>
            <a:ext cx="5610225" cy="1200329"/>
          </a:xfrm>
          <a:prstGeom prst="rect">
            <a:avLst/>
          </a:prstGeom>
          <a:noFill/>
          <a:ln w="9525">
            <a:noFill/>
            <a:miter lim="800000"/>
            <a:headEnd/>
            <a:tailEnd/>
          </a:ln>
        </p:spPr>
        <p:txBody>
          <a:bodyPr wrap="square">
            <a:spAutoFit/>
          </a:bodyPr>
          <a:lstStyle/>
          <a:p>
            <a:pPr algn="ctr"/>
            <a:r>
              <a:rPr lang="en-US" sz="2400" dirty="0"/>
              <a:t>Webb, </a:t>
            </a:r>
            <a:r>
              <a:rPr lang="en-US" sz="2400" dirty="0" err="1"/>
              <a:t>Pearman</a:t>
            </a:r>
            <a:r>
              <a:rPr lang="en-US" sz="2400" dirty="0"/>
              <a:t>, </a:t>
            </a:r>
            <a:r>
              <a:rPr lang="en-US" sz="2400" dirty="0" err="1"/>
              <a:t>Leuning</a:t>
            </a:r>
            <a:r>
              <a:rPr lang="en-US" sz="2400" dirty="0"/>
              <a:t> </a:t>
            </a:r>
            <a:r>
              <a:rPr lang="en-US" sz="2400" dirty="0" smtClean="0"/>
              <a:t>Algorithm:</a:t>
            </a:r>
          </a:p>
          <a:p>
            <a:pPr algn="ctr"/>
            <a:r>
              <a:rPr lang="en-US" sz="2400" dirty="0" smtClean="0"/>
              <a:t>‘Correction’ for Density Fluctuations when using Open-Path Sensors</a:t>
            </a:r>
            <a:endParaRPr lang="en-US" sz="2400" dirty="0"/>
          </a:p>
        </p:txBody>
      </p:sp>
      <p:pic>
        <p:nvPicPr>
          <p:cNvPr id="14343" name="Picture 7" descr="http://tbn0.google.com/images?q=tbn:EqqC1bot8DbbZM:http://badc.nerc.ac.uk/data/cardington/instr_v7/licor.jpg">
            <a:hlinkClick r:id="rId5"/>
          </p:cNvPr>
          <p:cNvPicPr>
            <a:picLocks noChangeAspect="1" noChangeArrowheads="1"/>
          </p:cNvPicPr>
          <p:nvPr/>
        </p:nvPicPr>
        <p:blipFill>
          <a:blip r:embed="rId6" cstate="print"/>
          <a:srcRect/>
          <a:stretch>
            <a:fillRect/>
          </a:stretch>
        </p:blipFill>
        <p:spPr bwMode="auto">
          <a:xfrm>
            <a:off x="609600" y="4099592"/>
            <a:ext cx="1447800" cy="182495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ESPM 228 Adv Topics </a:t>
            </a:r>
            <a:r>
              <a:rPr lang="en-US" dirty="0" err="1" smtClean="0"/>
              <a:t>Micromet</a:t>
            </a:r>
            <a:r>
              <a:rPr lang="en-US" dirty="0" smtClean="0"/>
              <a:t> &amp; Biomet</a:t>
            </a:r>
            <a:endParaRPr lang="en-US" dirty="0"/>
          </a:p>
        </p:txBody>
      </p:sp>
      <p:graphicFrame>
        <p:nvGraphicFramePr>
          <p:cNvPr id="156674" name="Object 2"/>
          <p:cNvGraphicFramePr>
            <a:graphicFrameLocks noChangeAspect="1"/>
          </p:cNvGraphicFramePr>
          <p:nvPr/>
        </p:nvGraphicFramePr>
        <p:xfrm>
          <a:off x="1752600" y="1447800"/>
          <a:ext cx="5638800" cy="4770159"/>
        </p:xfrm>
        <a:graphic>
          <a:graphicData uri="http://schemas.openxmlformats.org/presentationml/2006/ole">
            <p:oleObj spid="_x0000_s58370" name="SPW 10.0 Graph" r:id="rId3" imgW="5472360" imgH="4629600" progId="SigmaPlotGraphicObject.9">
              <p:embed/>
            </p:oleObj>
          </a:graphicData>
        </a:graphic>
      </p:graphicFrame>
      <p:sp>
        <p:nvSpPr>
          <p:cNvPr id="4" name="TextBox 3"/>
          <p:cNvSpPr txBox="1"/>
          <p:nvPr/>
        </p:nvSpPr>
        <p:spPr>
          <a:xfrm>
            <a:off x="1467688" y="457200"/>
            <a:ext cx="6208623" cy="646331"/>
          </a:xfrm>
          <a:prstGeom prst="rect">
            <a:avLst/>
          </a:prstGeom>
          <a:noFill/>
        </p:spPr>
        <p:txBody>
          <a:bodyPr wrap="none" rtlCol="0">
            <a:spAutoFit/>
          </a:bodyPr>
          <a:lstStyle/>
          <a:p>
            <a:pPr algn="ctr"/>
            <a:r>
              <a:rPr lang="en-US" dirty="0" smtClean="0"/>
              <a:t>Raw &lt;</a:t>
            </a:r>
            <a:r>
              <a:rPr lang="en-US" dirty="0" err="1" smtClean="0"/>
              <a:t>w’c</a:t>
            </a:r>
            <a:r>
              <a:rPr lang="en-US" dirty="0" smtClean="0"/>
              <a:t>’&gt; signal, without density ‘corrections’,</a:t>
            </a:r>
          </a:p>
          <a:p>
            <a:pPr algn="ctr"/>
            <a:r>
              <a:rPr lang="en-US" dirty="0" smtClean="0"/>
              <a:t> will infer Carbon Uptake when the system is Dead and Respiring</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304800" y="2438400"/>
            <a:ext cx="4267200" cy="3200400"/>
          </a:xfrm>
          <a:prstGeom prst="rect">
            <a:avLst/>
          </a:prstGeom>
          <a:noFill/>
          <a:ln w="9525">
            <a:noFill/>
            <a:miter lim="800000"/>
            <a:headEnd/>
            <a:tailEnd/>
          </a:ln>
        </p:spPr>
      </p:pic>
      <p:sp>
        <p:nvSpPr>
          <p:cNvPr id="3" name="TextBox 2"/>
          <p:cNvSpPr txBox="1"/>
          <p:nvPr/>
        </p:nvSpPr>
        <p:spPr>
          <a:xfrm>
            <a:off x="652722" y="609600"/>
            <a:ext cx="7838556" cy="646331"/>
          </a:xfrm>
          <a:prstGeom prst="rect">
            <a:avLst/>
          </a:prstGeom>
          <a:noFill/>
        </p:spPr>
        <p:txBody>
          <a:bodyPr wrap="none" rtlCol="0">
            <a:spAutoFit/>
          </a:bodyPr>
          <a:lstStyle/>
          <a:p>
            <a:pPr algn="ctr"/>
            <a:r>
              <a:rPr lang="en-US" dirty="0" smtClean="0"/>
              <a:t>Density ‘Corrections’ Are More Severe for CH</a:t>
            </a:r>
            <a:r>
              <a:rPr lang="en-US" baseline="-25000" dirty="0" smtClean="0"/>
              <a:t>4</a:t>
            </a:r>
            <a:r>
              <a:rPr lang="en-US" dirty="0" smtClean="0"/>
              <a:t> and N</a:t>
            </a:r>
            <a:r>
              <a:rPr lang="en-US" baseline="-25000" dirty="0" smtClean="0"/>
              <a:t>2</a:t>
            </a:r>
            <a:r>
              <a:rPr lang="en-US" dirty="0" smtClean="0"/>
              <a:t>O:</a:t>
            </a:r>
          </a:p>
          <a:p>
            <a:pPr algn="ctr"/>
            <a:r>
              <a:rPr lang="en-US" dirty="0" smtClean="0"/>
              <a:t>This Imposes a Need for Accurate and Concurrent Flux Measurements of H and LE</a:t>
            </a:r>
            <a:endParaRPr lang="en-US" dirty="0"/>
          </a:p>
        </p:txBody>
      </p:sp>
      <p:pic>
        <p:nvPicPr>
          <p:cNvPr id="4" name="Picture 3"/>
          <p:cNvPicPr/>
          <p:nvPr/>
        </p:nvPicPr>
        <p:blipFill>
          <a:blip r:embed="rId3" cstate="print"/>
          <a:srcRect/>
          <a:stretch>
            <a:fillRect/>
          </a:stretch>
        </p:blipFill>
        <p:spPr bwMode="auto">
          <a:xfrm>
            <a:off x="4572000" y="2438400"/>
            <a:ext cx="4267200" cy="32004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ESPM 228 Adv Topics Micromet &amp; Biomet</a:t>
            </a:r>
            <a:endParaRPr lang="en-US"/>
          </a:p>
        </p:txBody>
      </p:sp>
      <p:pic>
        <p:nvPicPr>
          <p:cNvPr id="3" name="Picture 2" descr="Image"/>
          <p:cNvPicPr/>
          <p:nvPr/>
        </p:nvPicPr>
        <p:blipFill>
          <a:blip r:embed="rId3" cstate="print"/>
          <a:srcRect/>
          <a:stretch>
            <a:fillRect/>
          </a:stretch>
        </p:blipFill>
        <p:spPr bwMode="auto">
          <a:xfrm>
            <a:off x="2023110" y="1123950"/>
            <a:ext cx="5097780" cy="4610100"/>
          </a:xfrm>
          <a:prstGeom prst="rect">
            <a:avLst/>
          </a:prstGeom>
          <a:noFill/>
          <a:ln w="9525">
            <a:noFill/>
            <a:miter lim="800000"/>
            <a:headEnd/>
            <a:tailEnd/>
          </a:ln>
        </p:spPr>
      </p:pic>
      <p:sp>
        <p:nvSpPr>
          <p:cNvPr id="4" name="TextBox 3"/>
          <p:cNvSpPr txBox="1"/>
          <p:nvPr/>
        </p:nvSpPr>
        <p:spPr>
          <a:xfrm>
            <a:off x="838200" y="6172200"/>
            <a:ext cx="2438400" cy="584775"/>
          </a:xfrm>
          <a:prstGeom prst="rect">
            <a:avLst/>
          </a:prstGeom>
          <a:noFill/>
        </p:spPr>
        <p:txBody>
          <a:bodyPr wrap="square" rtlCol="0">
            <a:spAutoFit/>
          </a:bodyPr>
          <a:lstStyle/>
          <a:p>
            <a:r>
              <a:rPr lang="en-US" sz="1600" dirty="0" err="1" smtClean="0"/>
              <a:t>Hanslwanter</a:t>
            </a:r>
            <a:r>
              <a:rPr lang="en-US" sz="1600" dirty="0" smtClean="0"/>
              <a:t> et al 2009 </a:t>
            </a:r>
            <a:r>
              <a:rPr lang="en-US" sz="1600" dirty="0" err="1" smtClean="0"/>
              <a:t>AgForMet</a:t>
            </a:r>
            <a:endParaRPr lang="en-US" sz="1600" dirty="0"/>
          </a:p>
        </p:txBody>
      </p:sp>
      <p:sp>
        <p:nvSpPr>
          <p:cNvPr id="5" name="TextBox 4"/>
          <p:cNvSpPr txBox="1"/>
          <p:nvPr/>
        </p:nvSpPr>
        <p:spPr>
          <a:xfrm>
            <a:off x="2471360" y="304800"/>
            <a:ext cx="4201278" cy="369332"/>
          </a:xfrm>
          <a:prstGeom prst="rect">
            <a:avLst/>
          </a:prstGeom>
          <a:noFill/>
        </p:spPr>
        <p:txBody>
          <a:bodyPr wrap="none" rtlCol="0">
            <a:spAutoFit/>
          </a:bodyPr>
          <a:lstStyle/>
          <a:p>
            <a:pPr algn="ctr"/>
            <a:r>
              <a:rPr lang="en-US" dirty="0" smtClean="0"/>
              <a:t>Annual Time Scale, Open </a:t>
            </a:r>
            <a:r>
              <a:rPr lang="en-US" dirty="0" err="1" smtClean="0"/>
              <a:t>vs</a:t>
            </a:r>
            <a:r>
              <a:rPr lang="en-US" dirty="0" smtClean="0"/>
              <a:t> Closed sensors</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228600"/>
            <a:ext cx="7772400" cy="1143000"/>
          </a:xfrm>
        </p:spPr>
        <p:txBody>
          <a:bodyPr/>
          <a:lstStyle/>
          <a:p>
            <a:r>
              <a:rPr lang="en-US" sz="2800" dirty="0" smtClean="0"/>
              <a:t>Towards Annual Sums</a:t>
            </a:r>
            <a:br>
              <a:rPr lang="en-US" sz="2800" dirty="0" smtClean="0"/>
            </a:br>
            <a:r>
              <a:rPr lang="en-US" sz="2800" dirty="0" smtClean="0"/>
              <a:t>Accounting for Systematic and Random Bias Errors</a:t>
            </a:r>
          </a:p>
        </p:txBody>
      </p:sp>
      <p:sp>
        <p:nvSpPr>
          <p:cNvPr id="17411" name="Content Placeholder 2"/>
          <p:cNvSpPr>
            <a:spLocks noGrp="1"/>
          </p:cNvSpPr>
          <p:nvPr>
            <p:ph idx="1"/>
          </p:nvPr>
        </p:nvSpPr>
        <p:spPr>
          <a:xfrm>
            <a:off x="685800" y="1752600"/>
            <a:ext cx="7772400" cy="3733800"/>
          </a:xfrm>
        </p:spPr>
        <p:txBody>
          <a:bodyPr/>
          <a:lstStyle/>
          <a:p>
            <a:r>
              <a:rPr lang="en-US" sz="2000" dirty="0" smtClean="0"/>
              <a:t>Advection/Flux Divergence</a:t>
            </a:r>
          </a:p>
          <a:p>
            <a:r>
              <a:rPr lang="en-US" sz="2000" dirty="0" smtClean="0"/>
              <a:t>U* correction for lack of adequate turbulent mixing at night</a:t>
            </a:r>
          </a:p>
          <a:p>
            <a:r>
              <a:rPr lang="en-US" sz="2000" dirty="0" smtClean="0"/>
              <a:t>QA/QC for Improper Sensor Performance</a:t>
            </a:r>
          </a:p>
          <a:p>
            <a:pPr lvl="1"/>
            <a:r>
              <a:rPr lang="en-US" sz="1800" dirty="0" smtClean="0"/>
              <a:t>Calibration drift (slope and intercept), spikes/noise, </a:t>
            </a:r>
            <a:r>
              <a:rPr lang="en-US" sz="1800" dirty="0" err="1" smtClean="0"/>
              <a:t>a/d</a:t>
            </a:r>
            <a:r>
              <a:rPr lang="en-US" sz="1800" dirty="0" smtClean="0"/>
              <a:t> off-range</a:t>
            </a:r>
          </a:p>
          <a:p>
            <a:pPr lvl="1"/>
            <a:r>
              <a:rPr lang="en-US" sz="1800" dirty="0" smtClean="0"/>
              <a:t>Signal Filtering</a:t>
            </a:r>
          </a:p>
          <a:p>
            <a:r>
              <a:rPr lang="en-US" sz="2000" dirty="0" smtClean="0"/>
              <a:t>Software Processing Errors</a:t>
            </a:r>
          </a:p>
          <a:p>
            <a:r>
              <a:rPr lang="en-US" sz="2000" dirty="0" smtClean="0"/>
              <a:t>Lack of Fetch/Spatial Biases</a:t>
            </a:r>
          </a:p>
          <a:p>
            <a:pPr lvl="1"/>
            <a:r>
              <a:rPr lang="en-US" sz="1600" dirty="0" smtClean="0"/>
              <a:t>Sorting by Appropriate Flux Footprint</a:t>
            </a:r>
          </a:p>
          <a:p>
            <a:r>
              <a:rPr lang="en-US" sz="2000" dirty="0" smtClean="0"/>
              <a:t>Change in Storage</a:t>
            </a:r>
          </a:p>
          <a:p>
            <a:r>
              <a:rPr lang="en-US" sz="2000" dirty="0" smtClean="0"/>
              <a:t>Gaps and Gap-Filling</a:t>
            </a:r>
          </a:p>
        </p:txBody>
      </p:sp>
      <p:sp>
        <p:nvSpPr>
          <p:cNvPr id="17412" name="Footer Placeholder 3"/>
          <p:cNvSpPr>
            <a:spLocks noGrp="1"/>
          </p:cNvSpPr>
          <p:nvPr>
            <p:ph type="ftr" sz="quarter" idx="11"/>
          </p:nvPr>
        </p:nvSpPr>
        <p:spPr>
          <a:noFill/>
        </p:spPr>
        <p:txBody>
          <a:bodyPr/>
          <a:lstStyle/>
          <a:p>
            <a:r>
              <a:rPr lang="nl-NL" smtClean="0"/>
              <a:t>ESPM 228 Adv Topic Micromet &amp; Biomet</a:t>
            </a:r>
            <a:endParaRPr lang="en-US"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2819400" y="604838"/>
            <a:ext cx="9144000" cy="0"/>
          </a:xfrm>
          <a:prstGeom prst="rect">
            <a:avLst/>
          </a:prstGeom>
          <a:noFill/>
          <a:ln w="9525">
            <a:noFill/>
            <a:miter lim="800000"/>
            <a:headEnd/>
            <a:tailEnd/>
          </a:ln>
        </p:spPr>
        <p:txBody>
          <a:bodyPr>
            <a:spAutoFit/>
          </a:bodyPr>
          <a:lstStyle/>
          <a:p>
            <a:endParaRPr lang="en-US"/>
          </a:p>
        </p:txBody>
      </p:sp>
      <p:graphicFrame>
        <p:nvGraphicFramePr>
          <p:cNvPr id="1026" name="Object 2"/>
          <p:cNvGraphicFramePr>
            <a:graphicFrameLocks noChangeAspect="1"/>
          </p:cNvGraphicFramePr>
          <p:nvPr/>
        </p:nvGraphicFramePr>
        <p:xfrm>
          <a:off x="2057400" y="1030287"/>
          <a:ext cx="4724400" cy="4797425"/>
        </p:xfrm>
        <a:graphic>
          <a:graphicData uri="http://schemas.openxmlformats.org/presentationml/2006/ole">
            <p:oleObj spid="_x0000_s297986" r:id="rId4" imgW="3506724" imgH="5646420" progId="Word.Picture.8">
              <p:embed/>
            </p:oleObj>
          </a:graphicData>
        </a:graphic>
      </p:graphicFrame>
      <p:sp>
        <p:nvSpPr>
          <p:cNvPr id="4" name="TextBox 3"/>
          <p:cNvSpPr txBox="1"/>
          <p:nvPr/>
        </p:nvSpPr>
        <p:spPr>
          <a:xfrm>
            <a:off x="3050878" y="533400"/>
            <a:ext cx="3042243" cy="369332"/>
          </a:xfrm>
          <a:prstGeom prst="rect">
            <a:avLst/>
          </a:prstGeom>
          <a:noFill/>
        </p:spPr>
        <p:txBody>
          <a:bodyPr wrap="none">
            <a:spAutoFit/>
          </a:bodyPr>
          <a:lstStyle/>
          <a:p>
            <a:pPr algn="ctr">
              <a:defRPr/>
            </a:pPr>
            <a:r>
              <a:rPr lang="en-US" dirty="0">
                <a:latin typeface="+mn-lt"/>
              </a:rPr>
              <a:t>Systematic and Random Errors</a:t>
            </a:r>
          </a:p>
        </p:txBody>
      </p:sp>
      <p:sp>
        <p:nvSpPr>
          <p:cNvPr id="1029" name="Footer Placeholder 4"/>
          <p:cNvSpPr>
            <a:spLocks noGrp="1"/>
          </p:cNvSpPr>
          <p:nvPr>
            <p:ph type="ftr" sz="quarter" idx="11"/>
          </p:nvPr>
        </p:nvSpPr>
        <p:spPr>
          <a:noFill/>
        </p:spPr>
        <p:txBody>
          <a:bodyPr/>
          <a:lstStyle/>
          <a:p>
            <a:r>
              <a:rPr lang="nl-NL" smtClean="0">
                <a:latin typeface="Arial" pitchFamily="34" charset="0"/>
              </a:rPr>
              <a:t>ESPM 228 Adv Topic Micromet &amp; Biomet</a:t>
            </a:r>
            <a:endParaRPr lang="en-US" smtClean="0">
              <a:latin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2" cstate="print"/>
          <a:srcRect/>
          <a:stretch>
            <a:fillRect/>
          </a:stretch>
        </p:blipFill>
        <p:spPr bwMode="auto">
          <a:xfrm>
            <a:off x="381000" y="1187450"/>
            <a:ext cx="8382000" cy="4483100"/>
          </a:xfrm>
          <a:prstGeom prst="rect">
            <a:avLst/>
          </a:prstGeom>
          <a:noFill/>
          <a:ln w="9525">
            <a:noFill/>
            <a:miter lim="800000"/>
            <a:headEnd/>
            <a:tailEnd/>
          </a:ln>
        </p:spPr>
      </p:pic>
      <p:sp>
        <p:nvSpPr>
          <p:cNvPr id="3" name="TextBox 2"/>
          <p:cNvSpPr txBox="1"/>
          <p:nvPr/>
        </p:nvSpPr>
        <p:spPr>
          <a:xfrm>
            <a:off x="1851351" y="457200"/>
            <a:ext cx="5507020" cy="646331"/>
          </a:xfrm>
          <a:prstGeom prst="rect">
            <a:avLst/>
          </a:prstGeom>
          <a:noFill/>
        </p:spPr>
        <p:txBody>
          <a:bodyPr wrap="none" rtlCol="0">
            <a:spAutoFit/>
          </a:bodyPr>
          <a:lstStyle/>
          <a:p>
            <a:pPr algn="ctr"/>
            <a:r>
              <a:rPr lang="en-US" dirty="0" smtClean="0"/>
              <a:t>Random Errors Diminish as We Measure Fluxes Annually </a:t>
            </a:r>
          </a:p>
          <a:p>
            <a:pPr algn="ctr"/>
            <a:r>
              <a:rPr lang="en-US" dirty="0" smtClean="0"/>
              <a:t>and Increase the Sample Size, n</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0738" name="Object 2"/>
          <p:cNvGraphicFramePr>
            <a:graphicFrameLocks noChangeAspect="1"/>
          </p:cNvGraphicFramePr>
          <p:nvPr/>
        </p:nvGraphicFramePr>
        <p:xfrm>
          <a:off x="323674" y="112713"/>
          <a:ext cx="4248326" cy="3316287"/>
        </p:xfrm>
        <a:graphic>
          <a:graphicData uri="http://schemas.openxmlformats.org/presentationml/2006/ole">
            <p:oleObj spid="_x0000_s501762" name="SPW 10.0 Graph" r:id="rId3" imgW="7909560" imgH="6174000" progId="SigmaPlotGraphicObject.9">
              <p:embed/>
            </p:oleObj>
          </a:graphicData>
        </a:graphic>
      </p:graphicFrame>
      <p:graphicFrame>
        <p:nvGraphicFramePr>
          <p:cNvPr id="500739" name="Object 3"/>
          <p:cNvGraphicFramePr>
            <a:graphicFrameLocks noChangeAspect="1"/>
          </p:cNvGraphicFramePr>
          <p:nvPr/>
        </p:nvGraphicFramePr>
        <p:xfrm>
          <a:off x="4724400" y="3276600"/>
          <a:ext cx="4031940" cy="3268662"/>
        </p:xfrm>
        <a:graphic>
          <a:graphicData uri="http://schemas.openxmlformats.org/presentationml/2006/ole">
            <p:oleObj spid="_x0000_s501763" name="SPW 10.0 Graph" r:id="rId4" imgW="5434200" imgH="4405320" progId="SigmaPlotGraphicObject.9">
              <p:embed/>
            </p:oleObj>
          </a:graphicData>
        </a:graphic>
      </p:graphicFrame>
      <p:sp>
        <p:nvSpPr>
          <p:cNvPr id="4" name="TextBox 3"/>
          <p:cNvSpPr txBox="1"/>
          <p:nvPr/>
        </p:nvSpPr>
        <p:spPr>
          <a:xfrm>
            <a:off x="4953000" y="1295400"/>
            <a:ext cx="3407471" cy="369332"/>
          </a:xfrm>
          <a:prstGeom prst="rect">
            <a:avLst/>
          </a:prstGeom>
          <a:noFill/>
        </p:spPr>
        <p:txBody>
          <a:bodyPr wrap="none" rtlCol="0">
            <a:spAutoFit/>
          </a:bodyPr>
          <a:lstStyle/>
          <a:p>
            <a:r>
              <a:rPr lang="en-US" dirty="0" smtClean="0"/>
              <a:t>Tall Vegetation, Undulating Terrain</a:t>
            </a:r>
            <a:endParaRPr lang="en-US" dirty="0"/>
          </a:p>
        </p:txBody>
      </p:sp>
      <p:sp>
        <p:nvSpPr>
          <p:cNvPr id="5" name="TextBox 4"/>
          <p:cNvSpPr txBox="1"/>
          <p:nvPr/>
        </p:nvSpPr>
        <p:spPr>
          <a:xfrm>
            <a:off x="1524000" y="4953000"/>
            <a:ext cx="2912529" cy="369332"/>
          </a:xfrm>
          <a:prstGeom prst="rect">
            <a:avLst/>
          </a:prstGeom>
          <a:noFill/>
        </p:spPr>
        <p:txBody>
          <a:bodyPr wrap="none" rtlCol="0">
            <a:spAutoFit/>
          </a:bodyPr>
          <a:lstStyle/>
          <a:p>
            <a:r>
              <a:rPr lang="en-US" dirty="0" smtClean="0"/>
              <a:t>Short Vegetation, Flat Terrain</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Systematic Biases and Flux Resolution: </a:t>
            </a:r>
            <a:br>
              <a:rPr lang="en-US" sz="3200" dirty="0" smtClean="0"/>
            </a:br>
            <a:r>
              <a:rPr lang="en-US" sz="3200" dirty="0" smtClean="0"/>
              <a:t>A Perspective</a:t>
            </a:r>
            <a:endParaRPr lang="en-US" sz="3200" dirty="0"/>
          </a:p>
        </p:txBody>
      </p:sp>
      <p:sp>
        <p:nvSpPr>
          <p:cNvPr id="3" name="Content Placeholder 2"/>
          <p:cNvSpPr>
            <a:spLocks noGrp="1"/>
          </p:cNvSpPr>
          <p:nvPr>
            <p:ph idx="1"/>
          </p:nvPr>
        </p:nvSpPr>
        <p:spPr>
          <a:xfrm>
            <a:off x="342900" y="1752600"/>
            <a:ext cx="8420100" cy="1981200"/>
          </a:xfrm>
        </p:spPr>
        <p:txBody>
          <a:bodyPr>
            <a:noAutofit/>
          </a:bodyPr>
          <a:lstStyle/>
          <a:p>
            <a:r>
              <a:rPr lang="en-US" sz="2400" dirty="0" smtClean="0"/>
              <a:t>F</a:t>
            </a:r>
            <a:r>
              <a:rPr lang="en-US" sz="2400" baseline="-25000" dirty="0" smtClean="0"/>
              <a:t>CO2</a:t>
            </a:r>
            <a:r>
              <a:rPr lang="en-US" sz="2400" dirty="0" smtClean="0"/>
              <a:t>: +/- 0.3 </a:t>
            </a:r>
            <a:r>
              <a:rPr lang="en-US" sz="2400" dirty="0" err="1" smtClean="0">
                <a:latin typeface="Symbol" pitchFamily="18" charset="2"/>
              </a:rPr>
              <a:t>m</a:t>
            </a:r>
            <a:r>
              <a:rPr lang="en-US" sz="2400" dirty="0" err="1" smtClean="0"/>
              <a:t>mol</a:t>
            </a:r>
            <a:r>
              <a:rPr lang="en-US" sz="2400" dirty="0" smtClean="0"/>
              <a:t> m</a:t>
            </a:r>
            <a:r>
              <a:rPr lang="en-US" sz="2400" baseline="30000" dirty="0" smtClean="0"/>
              <a:t>-2</a:t>
            </a:r>
            <a:r>
              <a:rPr lang="en-US" sz="2400" dirty="0" smtClean="0"/>
              <a:t> s</a:t>
            </a:r>
            <a:r>
              <a:rPr lang="en-US" sz="2400" baseline="30000" dirty="0" smtClean="0"/>
              <a:t>-1</a:t>
            </a:r>
            <a:r>
              <a:rPr lang="en-US" sz="2400" dirty="0" smtClean="0"/>
              <a:t> =&gt;  +/- 113 </a:t>
            </a:r>
            <a:r>
              <a:rPr lang="en-US" sz="2400" dirty="0" err="1" smtClean="0"/>
              <a:t>gC</a:t>
            </a:r>
            <a:r>
              <a:rPr lang="en-US" sz="2400" dirty="0" smtClean="0"/>
              <a:t> m</a:t>
            </a:r>
            <a:r>
              <a:rPr lang="en-US" sz="2400" baseline="30000" dirty="0" smtClean="0"/>
              <a:t>-2</a:t>
            </a:r>
            <a:r>
              <a:rPr lang="en-US" sz="2400" dirty="0" smtClean="0"/>
              <a:t> y</a:t>
            </a:r>
            <a:r>
              <a:rPr lang="en-US" sz="2400" baseline="30000" dirty="0" smtClean="0"/>
              <a:t>-1</a:t>
            </a:r>
            <a:endParaRPr lang="en-US" sz="2400" dirty="0" smtClean="0"/>
          </a:p>
          <a:p>
            <a:endParaRPr lang="en-US" sz="2400" baseline="30000" dirty="0" smtClean="0"/>
          </a:p>
          <a:p>
            <a:r>
              <a:rPr lang="en-US" sz="2400" dirty="0" smtClean="0"/>
              <a:t>1 sheet of Computer paper 1 m by 1 m: ~70 </a:t>
            </a:r>
            <a:r>
              <a:rPr lang="en-US" sz="2400" dirty="0" err="1" smtClean="0"/>
              <a:t>gC</a:t>
            </a:r>
            <a:r>
              <a:rPr lang="en-US" sz="2400" dirty="0" smtClean="0"/>
              <a:t> m</a:t>
            </a:r>
            <a:r>
              <a:rPr lang="en-US" sz="2400" baseline="30000" dirty="0" smtClean="0"/>
              <a:t>-2</a:t>
            </a:r>
            <a:r>
              <a:rPr lang="en-US" sz="2400" dirty="0" smtClean="0"/>
              <a:t> y</a:t>
            </a:r>
            <a:r>
              <a:rPr lang="en-US" sz="2400" baseline="30000" dirty="0" smtClean="0"/>
              <a:t>-1</a:t>
            </a:r>
          </a:p>
          <a:p>
            <a:r>
              <a:rPr lang="en-US" sz="2400" dirty="0" smtClean="0"/>
              <a:t>Net Global Land Source/Sink of 1PgC (10</a:t>
            </a:r>
            <a:r>
              <a:rPr lang="en-US" sz="2400" baseline="30000" dirty="0" smtClean="0"/>
              <a:t>15</a:t>
            </a:r>
            <a:r>
              <a:rPr lang="en-US" sz="2400" dirty="0" smtClean="0"/>
              <a:t>g y</a:t>
            </a:r>
            <a:r>
              <a:rPr lang="en-US" sz="2400" baseline="30000" dirty="0" smtClean="0"/>
              <a:t>-1</a:t>
            </a:r>
            <a:r>
              <a:rPr lang="en-US" sz="2400" dirty="0" smtClean="0"/>
              <a:t>):  6.7 </a:t>
            </a:r>
            <a:r>
              <a:rPr lang="en-US" sz="2400" dirty="0" err="1" smtClean="0"/>
              <a:t>gC</a:t>
            </a:r>
            <a:r>
              <a:rPr lang="en-US" sz="2400" dirty="0" smtClean="0"/>
              <a:t> m</a:t>
            </a:r>
            <a:r>
              <a:rPr lang="en-US" sz="2400" baseline="30000" dirty="0" smtClean="0"/>
              <a:t>-2</a:t>
            </a:r>
            <a:r>
              <a:rPr lang="en-US" sz="2400" dirty="0" smtClean="0"/>
              <a:t> y</a:t>
            </a:r>
            <a:r>
              <a:rPr lang="en-US" sz="2400" baseline="30000" dirty="0" smtClean="0"/>
              <a:t>-1</a:t>
            </a:r>
            <a:endParaRPr lang="en-US" sz="2400" baseline="30000" dirty="0"/>
          </a:p>
        </p:txBody>
      </p:sp>
      <p:pic>
        <p:nvPicPr>
          <p:cNvPr id="291842" name="Picture 2" descr="http://earth911.com/wp-content/uploads/2008/10/computer-paper-300x300.jpg"/>
          <p:cNvPicPr>
            <a:picLocks noChangeAspect="1" noChangeArrowheads="1"/>
          </p:cNvPicPr>
          <p:nvPr/>
        </p:nvPicPr>
        <p:blipFill>
          <a:blip r:embed="rId2" cstate="print"/>
          <a:srcRect/>
          <a:stretch>
            <a:fillRect/>
          </a:stretch>
        </p:blipFill>
        <p:spPr bwMode="auto">
          <a:xfrm>
            <a:off x="5410200" y="3657600"/>
            <a:ext cx="2857500" cy="28575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5"/>
          <p:cNvSpPr txBox="1">
            <a:spLocks noChangeArrowheads="1"/>
          </p:cNvSpPr>
          <p:nvPr/>
        </p:nvSpPr>
        <p:spPr bwMode="auto">
          <a:xfrm>
            <a:off x="1619044" y="381000"/>
            <a:ext cx="6019725" cy="369332"/>
          </a:xfrm>
          <a:prstGeom prst="rect">
            <a:avLst/>
          </a:prstGeom>
          <a:noFill/>
          <a:ln w="9525">
            <a:noFill/>
            <a:miter lim="800000"/>
            <a:headEnd/>
            <a:tailEnd/>
          </a:ln>
        </p:spPr>
        <p:txBody>
          <a:bodyPr wrap="none">
            <a:spAutoFit/>
          </a:bodyPr>
          <a:lstStyle/>
          <a:p>
            <a:r>
              <a:rPr lang="en-US" b="1" dirty="0" smtClean="0"/>
              <a:t>The Real World is Not Kansas, which is Flatter than  a Pancake</a:t>
            </a:r>
          </a:p>
        </p:txBody>
      </p:sp>
      <p:pic>
        <p:nvPicPr>
          <p:cNvPr id="112642" name="Picture 2" descr="http://www.aquabearlegion.com/blog/wp-content/uploads/2009/01/pancakes1.jpg"/>
          <p:cNvPicPr>
            <a:picLocks noChangeAspect="1" noChangeArrowheads="1"/>
          </p:cNvPicPr>
          <p:nvPr/>
        </p:nvPicPr>
        <p:blipFill>
          <a:blip r:embed="rId3" cstate="print"/>
          <a:srcRect/>
          <a:stretch>
            <a:fillRect/>
          </a:stretch>
        </p:blipFill>
        <p:spPr bwMode="auto">
          <a:xfrm>
            <a:off x="5943600" y="4419600"/>
            <a:ext cx="2971800" cy="2076015"/>
          </a:xfrm>
          <a:prstGeom prst="rect">
            <a:avLst/>
          </a:prstGeom>
          <a:noFill/>
        </p:spPr>
      </p:pic>
      <p:pic>
        <p:nvPicPr>
          <p:cNvPr id="112644" name="Picture 4" descr="http://fairfoundation.org/states/kansas.jpg"/>
          <p:cNvPicPr>
            <a:picLocks noChangeAspect="1" noChangeArrowheads="1"/>
          </p:cNvPicPr>
          <p:nvPr/>
        </p:nvPicPr>
        <p:blipFill>
          <a:blip r:embed="rId4" cstate="print"/>
          <a:srcRect/>
          <a:stretch>
            <a:fillRect/>
          </a:stretch>
        </p:blipFill>
        <p:spPr bwMode="auto">
          <a:xfrm>
            <a:off x="228600" y="914400"/>
            <a:ext cx="2621930" cy="2057400"/>
          </a:xfrm>
          <a:prstGeom prst="rect">
            <a:avLst/>
          </a:prstGeom>
          <a:noFill/>
        </p:spPr>
      </p:pic>
      <p:pic>
        <p:nvPicPr>
          <p:cNvPr id="112646" name="Picture 6" descr="http://urbanext.illinois.edu/soil/st_soils/ks1.jpg"/>
          <p:cNvPicPr>
            <a:picLocks noChangeAspect="1" noChangeArrowheads="1"/>
          </p:cNvPicPr>
          <p:nvPr/>
        </p:nvPicPr>
        <p:blipFill>
          <a:blip r:embed="rId5" cstate="print"/>
          <a:srcRect/>
          <a:stretch>
            <a:fillRect/>
          </a:stretch>
        </p:blipFill>
        <p:spPr bwMode="auto">
          <a:xfrm>
            <a:off x="2895600" y="2331720"/>
            <a:ext cx="4114800" cy="219456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30"/>
          <p:cNvSpPr>
            <a:spLocks noChangeArrowheads="1"/>
          </p:cNvSpPr>
          <p:nvPr/>
        </p:nvSpPr>
        <p:spPr bwMode="auto">
          <a:xfrm>
            <a:off x="2538413" y="1295400"/>
            <a:ext cx="5310187" cy="644525"/>
          </a:xfrm>
          <a:prstGeom prst="roundRect">
            <a:avLst>
              <a:gd name="adj" fmla="val 16667"/>
            </a:avLst>
          </a:prstGeom>
          <a:solidFill>
            <a:srgbClr val="FF6600">
              <a:alpha val="59999"/>
            </a:srgbClr>
          </a:solidFill>
          <a:ln w="28575">
            <a:solidFill>
              <a:srgbClr val="FF0000"/>
            </a:solidFill>
            <a:prstDash val="lgDash"/>
            <a:round/>
            <a:headEnd/>
            <a:tailEnd/>
          </a:ln>
        </p:spPr>
        <p:txBody>
          <a:bodyPr wrap="none" anchor="ctr"/>
          <a:lstStyle/>
          <a:p>
            <a:pPr algn="ctr"/>
            <a:endParaRPr lang="en-US" sz="1400">
              <a:latin typeface="Calibri" pitchFamily="34" charset="0"/>
            </a:endParaRPr>
          </a:p>
        </p:txBody>
      </p:sp>
      <p:sp>
        <p:nvSpPr>
          <p:cNvPr id="15363" name="Oval 2"/>
          <p:cNvSpPr>
            <a:spLocks noChangeArrowheads="1"/>
          </p:cNvSpPr>
          <p:nvPr/>
        </p:nvSpPr>
        <p:spPr bwMode="auto">
          <a:xfrm>
            <a:off x="3949700" y="2559050"/>
            <a:ext cx="4972050" cy="2416175"/>
          </a:xfrm>
          <a:prstGeom prst="ellipse">
            <a:avLst/>
          </a:prstGeom>
          <a:solidFill>
            <a:srgbClr val="BDDEFF">
              <a:alpha val="39999"/>
            </a:srgbClr>
          </a:solidFill>
          <a:ln w="31750">
            <a:solidFill>
              <a:schemeClr val="bg1"/>
            </a:solidFill>
            <a:round/>
            <a:headEnd/>
            <a:tailEnd/>
          </a:ln>
        </p:spPr>
        <p:txBody>
          <a:bodyPr wrap="none" anchor="ctr"/>
          <a:lstStyle/>
          <a:p>
            <a:pPr algn="ctr"/>
            <a:endParaRPr lang="de-DE" sz="1400">
              <a:solidFill>
                <a:srgbClr val="0000FF"/>
              </a:solidFill>
              <a:latin typeface="Calibri" pitchFamily="34" charset="0"/>
            </a:endParaRPr>
          </a:p>
          <a:p>
            <a:pPr algn="ctr"/>
            <a:endParaRPr lang="de-DE" sz="1400">
              <a:solidFill>
                <a:srgbClr val="0000FF"/>
              </a:solidFill>
              <a:latin typeface="Calibri" pitchFamily="34" charset="0"/>
            </a:endParaRPr>
          </a:p>
          <a:p>
            <a:pPr algn="ctr"/>
            <a:endParaRPr lang="de-DE" sz="1400">
              <a:solidFill>
                <a:srgbClr val="0000FF"/>
              </a:solidFill>
              <a:latin typeface="Calibri" pitchFamily="34" charset="0"/>
            </a:endParaRPr>
          </a:p>
          <a:p>
            <a:pPr algn="ctr"/>
            <a:endParaRPr lang="de-DE" sz="1400">
              <a:solidFill>
                <a:srgbClr val="0000FF"/>
              </a:solidFill>
              <a:latin typeface="Calibri" pitchFamily="34" charset="0"/>
            </a:endParaRPr>
          </a:p>
          <a:p>
            <a:pPr algn="ctr"/>
            <a:endParaRPr lang="de-DE" sz="1400">
              <a:solidFill>
                <a:srgbClr val="0000FF"/>
              </a:solidFill>
              <a:latin typeface="Calibri" pitchFamily="34" charset="0"/>
            </a:endParaRPr>
          </a:p>
          <a:p>
            <a:pPr algn="ctr"/>
            <a:endParaRPr lang="de-DE" sz="1400">
              <a:solidFill>
                <a:srgbClr val="0000FF"/>
              </a:solidFill>
              <a:latin typeface="Calibri" pitchFamily="34" charset="0"/>
            </a:endParaRPr>
          </a:p>
          <a:p>
            <a:pPr algn="ctr"/>
            <a:endParaRPr lang="de-DE" sz="1400">
              <a:solidFill>
                <a:srgbClr val="0000FF"/>
              </a:solidFill>
              <a:latin typeface="Calibri" pitchFamily="34" charset="0"/>
            </a:endParaRPr>
          </a:p>
          <a:p>
            <a:pPr algn="ctr"/>
            <a:r>
              <a:rPr lang="de-DE" sz="1000">
                <a:latin typeface="Calibri" pitchFamily="34" charset="0"/>
              </a:rPr>
              <a:t>remote sensing</a:t>
            </a:r>
            <a:br>
              <a:rPr lang="de-DE" sz="1000">
                <a:latin typeface="Calibri" pitchFamily="34" charset="0"/>
              </a:rPr>
            </a:br>
            <a:r>
              <a:rPr lang="de-DE" sz="1000">
                <a:latin typeface="Calibri" pitchFamily="34" charset="0"/>
              </a:rPr>
              <a:t>of CO</a:t>
            </a:r>
            <a:r>
              <a:rPr lang="de-DE" sz="1000" baseline="-25000">
                <a:latin typeface="Calibri" pitchFamily="34" charset="0"/>
              </a:rPr>
              <a:t>2</a:t>
            </a:r>
          </a:p>
        </p:txBody>
      </p:sp>
      <p:sp>
        <p:nvSpPr>
          <p:cNvPr id="15364" name="Text Box 4"/>
          <p:cNvSpPr txBox="1">
            <a:spLocks noChangeArrowheads="1"/>
          </p:cNvSpPr>
          <p:nvPr/>
        </p:nvSpPr>
        <p:spPr bwMode="auto">
          <a:xfrm rot="10800000">
            <a:off x="350838" y="2813050"/>
            <a:ext cx="458787" cy="1654175"/>
          </a:xfrm>
          <a:prstGeom prst="rect">
            <a:avLst/>
          </a:prstGeom>
          <a:noFill/>
          <a:ln w="9525">
            <a:noFill/>
            <a:miter lim="800000"/>
            <a:headEnd/>
            <a:tailEnd/>
          </a:ln>
        </p:spPr>
        <p:txBody>
          <a:bodyPr vert="eaVert" wrap="none">
            <a:spAutoFit/>
          </a:bodyPr>
          <a:lstStyle/>
          <a:p>
            <a:r>
              <a:rPr lang="de-DE">
                <a:latin typeface="Calibri" pitchFamily="34" charset="0"/>
              </a:rPr>
              <a:t>Temporal scale</a:t>
            </a:r>
          </a:p>
        </p:txBody>
      </p:sp>
      <p:sp>
        <p:nvSpPr>
          <p:cNvPr id="15365" name="Text Box 5"/>
          <p:cNvSpPr txBox="1">
            <a:spLocks noChangeArrowheads="1"/>
          </p:cNvSpPr>
          <p:nvPr/>
        </p:nvSpPr>
        <p:spPr bwMode="auto">
          <a:xfrm>
            <a:off x="3724275" y="6122988"/>
            <a:ext cx="2001838" cy="400050"/>
          </a:xfrm>
          <a:prstGeom prst="rect">
            <a:avLst/>
          </a:prstGeom>
          <a:noFill/>
          <a:ln w="9525">
            <a:noFill/>
            <a:miter lim="800000"/>
            <a:headEnd/>
            <a:tailEnd/>
          </a:ln>
        </p:spPr>
        <p:txBody>
          <a:bodyPr wrap="none">
            <a:spAutoFit/>
          </a:bodyPr>
          <a:lstStyle/>
          <a:p>
            <a:r>
              <a:rPr lang="de-DE" sz="2000">
                <a:latin typeface="Calibri" pitchFamily="34" charset="0"/>
              </a:rPr>
              <a:t>Spatial scale [km]</a:t>
            </a:r>
          </a:p>
        </p:txBody>
      </p:sp>
      <p:sp>
        <p:nvSpPr>
          <p:cNvPr id="15366" name="Line 6"/>
          <p:cNvSpPr>
            <a:spLocks noChangeShapeType="1"/>
          </p:cNvSpPr>
          <p:nvPr/>
        </p:nvSpPr>
        <p:spPr bwMode="auto">
          <a:xfrm>
            <a:off x="1531938" y="5722938"/>
            <a:ext cx="7248525" cy="0"/>
          </a:xfrm>
          <a:prstGeom prst="line">
            <a:avLst/>
          </a:prstGeom>
          <a:noFill/>
          <a:ln w="9525">
            <a:solidFill>
              <a:schemeClr val="tx1"/>
            </a:solidFill>
            <a:round/>
            <a:headEnd/>
            <a:tailEnd type="triangle" w="med" len="med"/>
          </a:ln>
        </p:spPr>
        <p:txBody>
          <a:bodyPr/>
          <a:lstStyle/>
          <a:p>
            <a:endParaRPr lang="en-US"/>
          </a:p>
        </p:txBody>
      </p:sp>
      <p:sp>
        <p:nvSpPr>
          <p:cNvPr id="15367" name="Line 7"/>
          <p:cNvSpPr>
            <a:spLocks noChangeShapeType="1"/>
          </p:cNvSpPr>
          <p:nvPr/>
        </p:nvSpPr>
        <p:spPr bwMode="auto">
          <a:xfrm flipV="1">
            <a:off x="1531938" y="1258888"/>
            <a:ext cx="0" cy="4470400"/>
          </a:xfrm>
          <a:prstGeom prst="line">
            <a:avLst/>
          </a:prstGeom>
          <a:noFill/>
          <a:ln w="9525">
            <a:solidFill>
              <a:schemeClr val="tx1"/>
            </a:solidFill>
            <a:round/>
            <a:headEnd/>
            <a:tailEnd type="triangle" w="med" len="med"/>
          </a:ln>
        </p:spPr>
        <p:txBody>
          <a:bodyPr/>
          <a:lstStyle/>
          <a:p>
            <a:endParaRPr lang="en-US"/>
          </a:p>
        </p:txBody>
      </p:sp>
      <p:sp>
        <p:nvSpPr>
          <p:cNvPr id="15368" name="Text Box 8"/>
          <p:cNvSpPr txBox="1">
            <a:spLocks noChangeArrowheads="1"/>
          </p:cNvSpPr>
          <p:nvPr/>
        </p:nvSpPr>
        <p:spPr bwMode="auto">
          <a:xfrm>
            <a:off x="882650" y="5329238"/>
            <a:ext cx="677863" cy="400050"/>
          </a:xfrm>
          <a:prstGeom prst="rect">
            <a:avLst/>
          </a:prstGeom>
          <a:noFill/>
          <a:ln w="9525">
            <a:noFill/>
            <a:miter lim="800000"/>
            <a:headEnd/>
            <a:tailEnd/>
          </a:ln>
        </p:spPr>
        <p:txBody>
          <a:bodyPr wrap="none">
            <a:spAutoFit/>
          </a:bodyPr>
          <a:lstStyle/>
          <a:p>
            <a:r>
              <a:rPr lang="de-DE" sz="2000">
                <a:latin typeface="Calibri" pitchFamily="34" charset="0"/>
              </a:rPr>
              <a:t>hour</a:t>
            </a:r>
          </a:p>
        </p:txBody>
      </p:sp>
      <p:sp>
        <p:nvSpPr>
          <p:cNvPr id="15369" name="Text Box 9"/>
          <p:cNvSpPr txBox="1">
            <a:spLocks noChangeArrowheads="1"/>
          </p:cNvSpPr>
          <p:nvPr/>
        </p:nvSpPr>
        <p:spPr bwMode="auto">
          <a:xfrm>
            <a:off x="971550" y="4603750"/>
            <a:ext cx="554038" cy="400050"/>
          </a:xfrm>
          <a:prstGeom prst="rect">
            <a:avLst/>
          </a:prstGeom>
          <a:noFill/>
          <a:ln w="9525">
            <a:noFill/>
            <a:miter lim="800000"/>
            <a:headEnd/>
            <a:tailEnd/>
          </a:ln>
        </p:spPr>
        <p:txBody>
          <a:bodyPr wrap="none">
            <a:spAutoFit/>
          </a:bodyPr>
          <a:lstStyle/>
          <a:p>
            <a:r>
              <a:rPr lang="de-DE" sz="2000">
                <a:latin typeface="Calibri" pitchFamily="34" charset="0"/>
              </a:rPr>
              <a:t>day</a:t>
            </a:r>
          </a:p>
        </p:txBody>
      </p:sp>
      <p:sp>
        <p:nvSpPr>
          <p:cNvPr id="15370" name="Text Box 10"/>
          <p:cNvSpPr txBox="1">
            <a:spLocks noChangeArrowheads="1"/>
          </p:cNvSpPr>
          <p:nvPr/>
        </p:nvSpPr>
        <p:spPr bwMode="auto">
          <a:xfrm>
            <a:off x="806450" y="4081463"/>
            <a:ext cx="738188" cy="400050"/>
          </a:xfrm>
          <a:prstGeom prst="rect">
            <a:avLst/>
          </a:prstGeom>
          <a:noFill/>
          <a:ln w="9525">
            <a:noFill/>
            <a:miter lim="800000"/>
            <a:headEnd/>
            <a:tailEnd/>
          </a:ln>
        </p:spPr>
        <p:txBody>
          <a:bodyPr wrap="none">
            <a:spAutoFit/>
          </a:bodyPr>
          <a:lstStyle/>
          <a:p>
            <a:r>
              <a:rPr lang="de-DE" sz="2000">
                <a:latin typeface="Calibri" pitchFamily="34" charset="0"/>
              </a:rPr>
              <a:t>week</a:t>
            </a:r>
          </a:p>
        </p:txBody>
      </p:sp>
      <p:sp>
        <p:nvSpPr>
          <p:cNvPr id="15371" name="Text Box 11"/>
          <p:cNvSpPr txBox="1">
            <a:spLocks noChangeArrowheads="1"/>
          </p:cNvSpPr>
          <p:nvPr/>
        </p:nvSpPr>
        <p:spPr bwMode="auto">
          <a:xfrm>
            <a:off x="704850" y="3430588"/>
            <a:ext cx="877888" cy="400050"/>
          </a:xfrm>
          <a:prstGeom prst="rect">
            <a:avLst/>
          </a:prstGeom>
          <a:noFill/>
          <a:ln w="9525">
            <a:noFill/>
            <a:miter lim="800000"/>
            <a:headEnd/>
            <a:tailEnd/>
          </a:ln>
        </p:spPr>
        <p:txBody>
          <a:bodyPr wrap="none">
            <a:spAutoFit/>
          </a:bodyPr>
          <a:lstStyle/>
          <a:p>
            <a:r>
              <a:rPr lang="de-DE" sz="2000">
                <a:latin typeface="Calibri" pitchFamily="34" charset="0"/>
              </a:rPr>
              <a:t>month</a:t>
            </a:r>
          </a:p>
        </p:txBody>
      </p:sp>
      <p:sp>
        <p:nvSpPr>
          <p:cNvPr id="15372" name="Text Box 12"/>
          <p:cNvSpPr txBox="1">
            <a:spLocks noChangeArrowheads="1"/>
          </p:cNvSpPr>
          <p:nvPr/>
        </p:nvSpPr>
        <p:spPr bwMode="auto">
          <a:xfrm>
            <a:off x="895350" y="2647950"/>
            <a:ext cx="638175" cy="400050"/>
          </a:xfrm>
          <a:prstGeom prst="rect">
            <a:avLst/>
          </a:prstGeom>
          <a:noFill/>
          <a:ln w="9525">
            <a:noFill/>
            <a:miter lim="800000"/>
            <a:headEnd/>
            <a:tailEnd/>
          </a:ln>
        </p:spPr>
        <p:txBody>
          <a:bodyPr wrap="none">
            <a:spAutoFit/>
          </a:bodyPr>
          <a:lstStyle/>
          <a:p>
            <a:r>
              <a:rPr lang="de-DE" sz="2000">
                <a:latin typeface="Calibri" pitchFamily="34" charset="0"/>
              </a:rPr>
              <a:t>year</a:t>
            </a:r>
          </a:p>
        </p:txBody>
      </p:sp>
      <p:sp>
        <p:nvSpPr>
          <p:cNvPr id="15373" name="Text Box 13"/>
          <p:cNvSpPr txBox="1">
            <a:spLocks noChangeArrowheads="1"/>
          </p:cNvSpPr>
          <p:nvPr/>
        </p:nvSpPr>
        <p:spPr bwMode="auto">
          <a:xfrm>
            <a:off x="590550" y="1998663"/>
            <a:ext cx="941388" cy="400050"/>
          </a:xfrm>
          <a:prstGeom prst="rect">
            <a:avLst/>
          </a:prstGeom>
          <a:noFill/>
          <a:ln w="9525">
            <a:noFill/>
            <a:miter lim="800000"/>
            <a:headEnd/>
            <a:tailEnd/>
          </a:ln>
        </p:spPr>
        <p:txBody>
          <a:bodyPr wrap="none">
            <a:spAutoFit/>
          </a:bodyPr>
          <a:lstStyle/>
          <a:p>
            <a:r>
              <a:rPr lang="de-DE" sz="2000">
                <a:latin typeface="Calibri" pitchFamily="34" charset="0"/>
              </a:rPr>
              <a:t>decade</a:t>
            </a:r>
          </a:p>
        </p:txBody>
      </p:sp>
      <p:sp>
        <p:nvSpPr>
          <p:cNvPr id="15374" name="Text Box 14"/>
          <p:cNvSpPr txBox="1">
            <a:spLocks noChangeArrowheads="1"/>
          </p:cNvSpPr>
          <p:nvPr/>
        </p:nvSpPr>
        <p:spPr bwMode="auto">
          <a:xfrm>
            <a:off x="533400" y="1371600"/>
            <a:ext cx="982663" cy="400050"/>
          </a:xfrm>
          <a:prstGeom prst="rect">
            <a:avLst/>
          </a:prstGeom>
          <a:noFill/>
          <a:ln w="9525">
            <a:noFill/>
            <a:miter lim="800000"/>
            <a:headEnd/>
            <a:tailEnd/>
          </a:ln>
        </p:spPr>
        <p:txBody>
          <a:bodyPr wrap="none">
            <a:spAutoFit/>
          </a:bodyPr>
          <a:lstStyle/>
          <a:p>
            <a:r>
              <a:rPr lang="de-DE" sz="2000">
                <a:latin typeface="Calibri" pitchFamily="34" charset="0"/>
              </a:rPr>
              <a:t>century</a:t>
            </a:r>
          </a:p>
        </p:txBody>
      </p:sp>
      <p:sp>
        <p:nvSpPr>
          <p:cNvPr id="15375" name="Text Box 15"/>
          <p:cNvSpPr txBox="1">
            <a:spLocks noChangeArrowheads="1"/>
          </p:cNvSpPr>
          <p:nvPr/>
        </p:nvSpPr>
        <p:spPr bwMode="auto">
          <a:xfrm>
            <a:off x="1560513" y="5749925"/>
            <a:ext cx="6745287" cy="400050"/>
          </a:xfrm>
          <a:prstGeom prst="rect">
            <a:avLst/>
          </a:prstGeom>
          <a:noFill/>
          <a:ln w="9525">
            <a:noFill/>
            <a:miter lim="800000"/>
            <a:headEnd/>
            <a:tailEnd/>
          </a:ln>
        </p:spPr>
        <p:txBody>
          <a:bodyPr wrap="none">
            <a:spAutoFit/>
          </a:bodyPr>
          <a:lstStyle/>
          <a:p>
            <a:r>
              <a:rPr lang="de-DE" sz="2000">
                <a:latin typeface="Calibri" pitchFamily="34" charset="0"/>
              </a:rPr>
              <a:t>local   0.1         1           10           100         1000        10 000   global</a:t>
            </a:r>
          </a:p>
        </p:txBody>
      </p:sp>
      <p:sp>
        <p:nvSpPr>
          <p:cNvPr id="15376" name="Oval 17"/>
          <p:cNvSpPr>
            <a:spLocks noChangeArrowheads="1"/>
          </p:cNvSpPr>
          <p:nvPr/>
        </p:nvSpPr>
        <p:spPr bwMode="auto">
          <a:xfrm>
            <a:off x="1681163" y="1295400"/>
            <a:ext cx="1390650" cy="811213"/>
          </a:xfrm>
          <a:prstGeom prst="ellipse">
            <a:avLst/>
          </a:prstGeom>
          <a:solidFill>
            <a:srgbClr val="99CC00">
              <a:alpha val="39999"/>
            </a:srgbClr>
          </a:solidFill>
          <a:ln w="31750">
            <a:noFill/>
            <a:round/>
            <a:headEnd/>
            <a:tailEnd/>
          </a:ln>
        </p:spPr>
        <p:txBody>
          <a:bodyPr wrap="none" anchor="ctr"/>
          <a:lstStyle/>
          <a:p>
            <a:pPr algn="ctr"/>
            <a:r>
              <a:rPr lang="de-DE" sz="1000">
                <a:latin typeface="Calibri" pitchFamily="34" charset="0"/>
              </a:rPr>
              <a:t>forest</a:t>
            </a:r>
            <a:br>
              <a:rPr lang="de-DE" sz="1000">
                <a:latin typeface="Calibri" pitchFamily="34" charset="0"/>
              </a:rPr>
            </a:br>
            <a:r>
              <a:rPr lang="de-DE" sz="1000">
                <a:latin typeface="Calibri" pitchFamily="34" charset="0"/>
              </a:rPr>
              <a:t>inventory</a:t>
            </a:r>
            <a:br>
              <a:rPr lang="de-DE" sz="1000">
                <a:latin typeface="Calibri" pitchFamily="34" charset="0"/>
              </a:rPr>
            </a:br>
            <a:r>
              <a:rPr lang="de-DE" sz="1000">
                <a:latin typeface="Calibri" pitchFamily="34" charset="0"/>
              </a:rPr>
              <a:t>plot</a:t>
            </a:r>
          </a:p>
        </p:txBody>
      </p:sp>
      <p:sp>
        <p:nvSpPr>
          <p:cNvPr id="15377" name="Text Box 18"/>
          <p:cNvSpPr txBox="1">
            <a:spLocks noChangeArrowheads="1"/>
          </p:cNvSpPr>
          <p:nvPr/>
        </p:nvSpPr>
        <p:spPr bwMode="auto">
          <a:xfrm>
            <a:off x="5784850" y="5964238"/>
            <a:ext cx="1187450" cy="400050"/>
          </a:xfrm>
          <a:prstGeom prst="rect">
            <a:avLst/>
          </a:prstGeom>
          <a:noFill/>
          <a:ln w="9525">
            <a:noFill/>
            <a:miter lim="800000"/>
            <a:headEnd/>
            <a:tailEnd/>
          </a:ln>
        </p:spPr>
        <p:txBody>
          <a:bodyPr wrap="none">
            <a:spAutoFit/>
          </a:bodyPr>
          <a:lstStyle/>
          <a:p>
            <a:r>
              <a:rPr lang="de-DE" sz="2000">
                <a:latin typeface="Calibri" pitchFamily="34" charset="0"/>
              </a:rPr>
              <a:t>Countries</a:t>
            </a:r>
          </a:p>
        </p:txBody>
      </p:sp>
      <p:sp>
        <p:nvSpPr>
          <p:cNvPr id="15378" name="Text Box 19"/>
          <p:cNvSpPr txBox="1">
            <a:spLocks noChangeArrowheads="1"/>
          </p:cNvSpPr>
          <p:nvPr/>
        </p:nvSpPr>
        <p:spPr bwMode="auto">
          <a:xfrm>
            <a:off x="6932613" y="5967413"/>
            <a:ext cx="501650" cy="366712"/>
          </a:xfrm>
          <a:prstGeom prst="rect">
            <a:avLst/>
          </a:prstGeom>
          <a:noFill/>
          <a:ln w="9525">
            <a:noFill/>
            <a:miter lim="800000"/>
            <a:headEnd/>
            <a:tailEnd/>
          </a:ln>
        </p:spPr>
        <p:txBody>
          <a:bodyPr wrap="none">
            <a:spAutoFit/>
          </a:bodyPr>
          <a:lstStyle/>
          <a:p>
            <a:r>
              <a:rPr lang="de-DE">
                <a:latin typeface="Calibri" pitchFamily="34" charset="0"/>
              </a:rPr>
              <a:t>EU</a:t>
            </a:r>
          </a:p>
        </p:txBody>
      </p:sp>
      <p:sp>
        <p:nvSpPr>
          <p:cNvPr id="15379" name="Text Box 20"/>
          <p:cNvSpPr txBox="1">
            <a:spLocks noChangeArrowheads="1"/>
          </p:cNvSpPr>
          <p:nvPr/>
        </p:nvSpPr>
        <p:spPr bwMode="auto">
          <a:xfrm>
            <a:off x="2270125" y="5965825"/>
            <a:ext cx="1066800" cy="400050"/>
          </a:xfrm>
          <a:prstGeom prst="rect">
            <a:avLst/>
          </a:prstGeom>
          <a:noFill/>
          <a:ln w="9525">
            <a:noFill/>
            <a:miter lim="800000"/>
            <a:headEnd/>
            <a:tailEnd/>
          </a:ln>
        </p:spPr>
        <p:txBody>
          <a:bodyPr wrap="none">
            <a:spAutoFit/>
          </a:bodyPr>
          <a:lstStyle/>
          <a:p>
            <a:r>
              <a:rPr lang="de-DE" sz="2000">
                <a:latin typeface="Calibri" pitchFamily="34" charset="0"/>
              </a:rPr>
              <a:t>plot/site</a:t>
            </a:r>
          </a:p>
        </p:txBody>
      </p:sp>
      <p:sp>
        <p:nvSpPr>
          <p:cNvPr id="15380" name="Oval 22"/>
          <p:cNvSpPr>
            <a:spLocks noChangeArrowheads="1"/>
          </p:cNvSpPr>
          <p:nvPr/>
        </p:nvSpPr>
        <p:spPr bwMode="auto">
          <a:xfrm>
            <a:off x="3827463" y="2092325"/>
            <a:ext cx="1222375" cy="3544888"/>
          </a:xfrm>
          <a:prstGeom prst="ellipse">
            <a:avLst/>
          </a:prstGeom>
          <a:solidFill>
            <a:srgbClr val="BDDEFF">
              <a:alpha val="39999"/>
            </a:srgbClr>
          </a:solidFill>
          <a:ln w="31750">
            <a:solidFill>
              <a:schemeClr val="bg1"/>
            </a:solidFill>
            <a:round/>
            <a:headEnd/>
            <a:tailEnd/>
          </a:ln>
        </p:spPr>
        <p:txBody>
          <a:bodyPr wrap="none" anchor="ctr"/>
          <a:lstStyle/>
          <a:p>
            <a:pPr algn="ctr"/>
            <a:endParaRPr lang="de-DE" sz="1400">
              <a:solidFill>
                <a:srgbClr val="0000FF"/>
              </a:solidFill>
              <a:latin typeface="Calibri" pitchFamily="34" charset="0"/>
            </a:endParaRPr>
          </a:p>
          <a:p>
            <a:pPr algn="ctr"/>
            <a:endParaRPr lang="de-DE" sz="1400">
              <a:solidFill>
                <a:srgbClr val="0000FF"/>
              </a:solidFill>
              <a:latin typeface="Calibri" pitchFamily="34" charset="0"/>
            </a:endParaRPr>
          </a:p>
          <a:p>
            <a:pPr algn="ctr"/>
            <a:endParaRPr lang="de-DE" sz="1400">
              <a:solidFill>
                <a:srgbClr val="0000FF"/>
              </a:solidFill>
              <a:latin typeface="Calibri" pitchFamily="34" charset="0"/>
            </a:endParaRPr>
          </a:p>
          <a:p>
            <a:pPr algn="ctr"/>
            <a:endParaRPr lang="de-DE" sz="1400">
              <a:solidFill>
                <a:srgbClr val="0000FF"/>
              </a:solidFill>
              <a:latin typeface="Calibri" pitchFamily="34" charset="0"/>
            </a:endParaRPr>
          </a:p>
          <a:p>
            <a:pPr algn="ctr"/>
            <a:r>
              <a:rPr lang="de-DE" sz="1000">
                <a:latin typeface="Calibri" pitchFamily="34" charset="0"/>
              </a:rPr>
              <a:t>tall</a:t>
            </a:r>
            <a:br>
              <a:rPr lang="de-DE" sz="1000">
                <a:latin typeface="Calibri" pitchFamily="34" charset="0"/>
              </a:rPr>
            </a:br>
            <a:r>
              <a:rPr lang="de-DE" sz="1000">
                <a:latin typeface="Calibri" pitchFamily="34" charset="0"/>
              </a:rPr>
              <a:t>tower</a:t>
            </a:r>
            <a:br>
              <a:rPr lang="de-DE" sz="1000">
                <a:latin typeface="Calibri" pitchFamily="34" charset="0"/>
              </a:rPr>
            </a:br>
            <a:r>
              <a:rPr lang="de-DE" sz="1000">
                <a:latin typeface="Calibri" pitchFamily="34" charset="0"/>
              </a:rPr>
              <a:t>obser-</a:t>
            </a:r>
          </a:p>
          <a:p>
            <a:pPr algn="ctr"/>
            <a:r>
              <a:rPr lang="de-DE" sz="1000">
                <a:latin typeface="Calibri" pitchFamily="34" charset="0"/>
              </a:rPr>
              <a:t>vatories</a:t>
            </a:r>
          </a:p>
        </p:txBody>
      </p:sp>
      <p:sp>
        <p:nvSpPr>
          <p:cNvPr id="3098" name="AutoShape 26"/>
          <p:cNvSpPr>
            <a:spLocks noChangeArrowheads="1"/>
          </p:cNvSpPr>
          <p:nvPr/>
        </p:nvSpPr>
        <p:spPr bwMode="auto">
          <a:xfrm>
            <a:off x="2278063" y="2133600"/>
            <a:ext cx="5646737" cy="3303588"/>
          </a:xfrm>
          <a:prstGeom prst="roundRect">
            <a:avLst>
              <a:gd name="adj" fmla="val 16667"/>
            </a:avLst>
          </a:prstGeom>
          <a:noFill/>
          <a:ln w="28575">
            <a:solidFill>
              <a:srgbClr val="660033"/>
            </a:solidFill>
            <a:prstDash val="lgDash"/>
            <a:round/>
            <a:headEnd/>
            <a:tailEnd/>
          </a:ln>
        </p:spPr>
        <p:txBody>
          <a:bodyPr wrap="none" anchor="ctr"/>
          <a:lstStyle/>
          <a:p>
            <a:pPr algn="ctr"/>
            <a:endParaRPr lang="de-DE" sz="1400">
              <a:latin typeface="Calibri" pitchFamily="34" charset="0"/>
            </a:endParaRPr>
          </a:p>
          <a:p>
            <a:pPr algn="ctr"/>
            <a:endParaRPr lang="de-DE" sz="1400">
              <a:latin typeface="Calibri" pitchFamily="34" charset="0"/>
            </a:endParaRPr>
          </a:p>
          <a:p>
            <a:pPr algn="ctr"/>
            <a:endParaRPr lang="de-DE" sz="1400">
              <a:latin typeface="Calibri" pitchFamily="34" charset="0"/>
            </a:endParaRPr>
          </a:p>
          <a:p>
            <a:pPr algn="ctr"/>
            <a:endParaRPr lang="de-DE" sz="1400">
              <a:latin typeface="Calibri" pitchFamily="34" charset="0"/>
            </a:endParaRPr>
          </a:p>
          <a:p>
            <a:pPr algn="ctr"/>
            <a:endParaRPr lang="de-DE" sz="1400">
              <a:latin typeface="Calibri" pitchFamily="34" charset="0"/>
            </a:endParaRPr>
          </a:p>
          <a:p>
            <a:pPr algn="ctr"/>
            <a:endParaRPr lang="de-DE" sz="1400">
              <a:latin typeface="Calibri" pitchFamily="34" charset="0"/>
            </a:endParaRPr>
          </a:p>
          <a:p>
            <a:pPr algn="ctr"/>
            <a:endParaRPr lang="de-DE" sz="1400">
              <a:latin typeface="Calibri" pitchFamily="34" charset="0"/>
            </a:endParaRPr>
          </a:p>
          <a:p>
            <a:pPr algn="ctr"/>
            <a:endParaRPr lang="de-DE" sz="1400">
              <a:latin typeface="Calibri" pitchFamily="34" charset="0"/>
            </a:endParaRPr>
          </a:p>
          <a:p>
            <a:pPr algn="ctr"/>
            <a:endParaRPr lang="de-DE" sz="1400">
              <a:latin typeface="Calibri" pitchFamily="34" charset="0"/>
            </a:endParaRPr>
          </a:p>
          <a:p>
            <a:pPr algn="ctr"/>
            <a:endParaRPr lang="de-DE" sz="1400">
              <a:latin typeface="Calibri" pitchFamily="34" charset="0"/>
            </a:endParaRPr>
          </a:p>
          <a:p>
            <a:pPr algn="ctr"/>
            <a:endParaRPr lang="de-DE" sz="1400">
              <a:latin typeface="Calibri" pitchFamily="34" charset="0"/>
            </a:endParaRPr>
          </a:p>
          <a:p>
            <a:pPr algn="ctr"/>
            <a:endParaRPr lang="de-DE" sz="1400">
              <a:latin typeface="Calibri" pitchFamily="34" charset="0"/>
            </a:endParaRPr>
          </a:p>
          <a:p>
            <a:pPr algn="ctr"/>
            <a:endParaRPr lang="de-DE" sz="1400">
              <a:latin typeface="Calibri" pitchFamily="34" charset="0"/>
            </a:endParaRPr>
          </a:p>
        </p:txBody>
      </p:sp>
      <p:sp>
        <p:nvSpPr>
          <p:cNvPr id="15382" name="Text Box 31"/>
          <p:cNvSpPr txBox="1">
            <a:spLocks noChangeArrowheads="1"/>
          </p:cNvSpPr>
          <p:nvPr/>
        </p:nvSpPr>
        <p:spPr bwMode="auto">
          <a:xfrm>
            <a:off x="3686175" y="1476375"/>
            <a:ext cx="1571625" cy="276225"/>
          </a:xfrm>
          <a:prstGeom prst="rect">
            <a:avLst/>
          </a:prstGeom>
          <a:noFill/>
          <a:ln w="9525">
            <a:noFill/>
            <a:miter lim="800000"/>
            <a:headEnd/>
            <a:tailEnd/>
          </a:ln>
        </p:spPr>
        <p:txBody>
          <a:bodyPr wrap="none">
            <a:spAutoFit/>
          </a:bodyPr>
          <a:lstStyle/>
          <a:p>
            <a:r>
              <a:rPr lang="de-DE" sz="1200">
                <a:solidFill>
                  <a:srgbClr val="FF0000"/>
                </a:solidFill>
                <a:latin typeface="Calibri" pitchFamily="34" charset="0"/>
              </a:rPr>
              <a:t>Forest/soil inventories</a:t>
            </a:r>
          </a:p>
        </p:txBody>
      </p:sp>
      <p:sp>
        <p:nvSpPr>
          <p:cNvPr id="15383" name="Oval 16"/>
          <p:cNvSpPr>
            <a:spLocks noChangeArrowheads="1"/>
          </p:cNvSpPr>
          <p:nvPr/>
        </p:nvSpPr>
        <p:spPr bwMode="auto">
          <a:xfrm>
            <a:off x="2171700" y="2057400"/>
            <a:ext cx="1289050" cy="3559175"/>
          </a:xfrm>
          <a:prstGeom prst="ellipse">
            <a:avLst/>
          </a:prstGeom>
          <a:solidFill>
            <a:srgbClr val="669900">
              <a:alpha val="39999"/>
            </a:srgbClr>
          </a:solidFill>
          <a:ln w="31750">
            <a:noFill/>
            <a:round/>
            <a:headEnd/>
            <a:tailEnd/>
          </a:ln>
        </p:spPr>
        <p:txBody>
          <a:bodyPr wrap="none" anchor="ctr"/>
          <a:lstStyle/>
          <a:p>
            <a:pPr algn="ctr"/>
            <a:r>
              <a:rPr lang="de-DE" sz="1400" b="1">
                <a:latin typeface="Calibri" pitchFamily="34" charset="0"/>
              </a:rPr>
              <a:t>Eddy</a:t>
            </a:r>
            <a:br>
              <a:rPr lang="de-DE" sz="1400" b="1">
                <a:latin typeface="Calibri" pitchFamily="34" charset="0"/>
              </a:rPr>
            </a:br>
            <a:r>
              <a:rPr lang="de-DE" sz="1400" b="1">
                <a:latin typeface="Calibri" pitchFamily="34" charset="0"/>
              </a:rPr>
              <a:t>covariance</a:t>
            </a:r>
            <a:br>
              <a:rPr lang="de-DE" sz="1400" b="1">
                <a:latin typeface="Calibri" pitchFamily="34" charset="0"/>
              </a:rPr>
            </a:br>
            <a:r>
              <a:rPr lang="de-DE" sz="1400" b="1">
                <a:latin typeface="Calibri" pitchFamily="34" charset="0"/>
              </a:rPr>
              <a:t>towers</a:t>
            </a:r>
          </a:p>
        </p:txBody>
      </p:sp>
      <p:sp>
        <p:nvSpPr>
          <p:cNvPr id="15384" name="Oval 23"/>
          <p:cNvSpPr>
            <a:spLocks noChangeArrowheads="1"/>
          </p:cNvSpPr>
          <p:nvPr/>
        </p:nvSpPr>
        <p:spPr bwMode="auto">
          <a:xfrm>
            <a:off x="2055813" y="2008188"/>
            <a:ext cx="6634162" cy="1865312"/>
          </a:xfrm>
          <a:prstGeom prst="ellipse">
            <a:avLst/>
          </a:prstGeom>
          <a:solidFill>
            <a:srgbClr val="669900">
              <a:alpha val="39999"/>
            </a:srgbClr>
          </a:solidFill>
          <a:ln w="31750">
            <a:noFill/>
            <a:round/>
            <a:headEnd/>
            <a:tailEnd/>
          </a:ln>
        </p:spPr>
        <p:txBody>
          <a:bodyPr wrap="none" anchor="ctr"/>
          <a:lstStyle/>
          <a:p>
            <a:pPr algn="ctr"/>
            <a:r>
              <a:rPr lang="de-DE" sz="1400" b="1">
                <a:latin typeface="Calibri" pitchFamily="34" charset="0"/>
              </a:rPr>
              <a:t>Landsurface remote sensing</a:t>
            </a:r>
          </a:p>
          <a:p>
            <a:pPr algn="ctr"/>
            <a:endParaRPr lang="de-DE" sz="1400" b="1">
              <a:latin typeface="Calibri" pitchFamily="34" charset="0"/>
            </a:endParaRPr>
          </a:p>
        </p:txBody>
      </p:sp>
      <p:sp>
        <p:nvSpPr>
          <p:cNvPr id="37" name="Freeform 36"/>
          <p:cNvSpPr/>
          <p:nvPr/>
        </p:nvSpPr>
        <p:spPr>
          <a:xfrm>
            <a:off x="2260600" y="2593975"/>
            <a:ext cx="5130800" cy="2511425"/>
          </a:xfrm>
          <a:custGeom>
            <a:avLst/>
            <a:gdLst>
              <a:gd name="connsiteX0" fmla="*/ 173318 w 5130800"/>
              <a:gd name="connsiteY0" fmla="*/ 2829858 h 2829858"/>
              <a:gd name="connsiteX1" fmla="*/ 146424 w 5130800"/>
              <a:gd name="connsiteY1" fmla="*/ 1798917 h 2829858"/>
              <a:gd name="connsiteX2" fmla="*/ 173318 w 5130800"/>
              <a:gd name="connsiteY2" fmla="*/ 310776 h 2829858"/>
              <a:gd name="connsiteX3" fmla="*/ 1186330 w 5130800"/>
              <a:gd name="connsiteY3" fmla="*/ 41835 h 2829858"/>
              <a:gd name="connsiteX4" fmla="*/ 5130800 w 5130800"/>
              <a:gd name="connsiteY4" fmla="*/ 59764 h 2829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0" h="2829858">
                <a:moveTo>
                  <a:pt x="173318" y="2829858"/>
                </a:moveTo>
                <a:cubicBezTo>
                  <a:pt x="159871" y="2524311"/>
                  <a:pt x="146424" y="2218764"/>
                  <a:pt x="146424" y="1798917"/>
                </a:cubicBezTo>
                <a:cubicBezTo>
                  <a:pt x="146424" y="1379070"/>
                  <a:pt x="0" y="603623"/>
                  <a:pt x="173318" y="310776"/>
                </a:cubicBezTo>
                <a:cubicBezTo>
                  <a:pt x="346636" y="17929"/>
                  <a:pt x="360083" y="83670"/>
                  <a:pt x="1186330" y="41835"/>
                </a:cubicBezTo>
                <a:cubicBezTo>
                  <a:pt x="2012577" y="0"/>
                  <a:pt x="3571688" y="29882"/>
                  <a:pt x="5130800" y="59764"/>
                </a:cubicBezTo>
              </a:path>
            </a:pathLst>
          </a:cu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 name="Title 37"/>
          <p:cNvSpPr>
            <a:spLocks noGrp="1"/>
          </p:cNvSpPr>
          <p:nvPr>
            <p:ph type="title"/>
          </p:nvPr>
        </p:nvSpPr>
        <p:spPr>
          <a:xfrm>
            <a:off x="457200" y="274638"/>
            <a:ext cx="8229600" cy="563562"/>
          </a:xfrm>
        </p:spPr>
        <p:txBody>
          <a:bodyPr rtlCol="0">
            <a:normAutofit fontScale="90000"/>
          </a:bodyPr>
          <a:lstStyle/>
          <a:p>
            <a:pPr eaLnBrk="1" fontAlgn="auto" hangingPunct="1">
              <a:spcAft>
                <a:spcPts val="0"/>
              </a:spcAft>
              <a:defRPr/>
            </a:pPr>
            <a:r>
              <a:rPr lang="de-DE" sz="2800" dirty="0" smtClean="0"/>
              <a:t>From point to globe via integration with remote sensing </a:t>
            </a:r>
            <a:br>
              <a:rPr lang="de-DE" sz="2800" dirty="0" smtClean="0"/>
            </a:br>
            <a:r>
              <a:rPr lang="de-DE" sz="2800" dirty="0" smtClean="0"/>
              <a:t>(and gridded metorology)</a:t>
            </a:r>
            <a:endParaRPr lang="en-US" sz="2800" dirty="0" smtClean="0"/>
          </a:p>
        </p:txBody>
      </p:sp>
      <p:sp>
        <p:nvSpPr>
          <p:cNvPr id="27" name="TextBox 26"/>
          <p:cNvSpPr txBox="1"/>
          <p:nvPr/>
        </p:nvSpPr>
        <p:spPr>
          <a:xfrm>
            <a:off x="228600" y="6324600"/>
            <a:ext cx="2986972" cy="369332"/>
          </a:xfrm>
          <a:prstGeom prst="rect">
            <a:avLst/>
          </a:prstGeom>
          <a:noFill/>
        </p:spPr>
        <p:txBody>
          <a:bodyPr wrap="none" rtlCol="0">
            <a:spAutoFit/>
          </a:bodyPr>
          <a:lstStyle/>
          <a:p>
            <a:r>
              <a:rPr lang="en-US" dirty="0" smtClean="0"/>
              <a:t>From: Markus Reichstein, MPI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3098"/>
                                        </p:tgtEl>
                                        <p:attrNameLst>
                                          <p:attrName>style.visibility</p:attrName>
                                        </p:attrNameLst>
                                      </p:cBhvr>
                                      <p:to>
                                        <p:strVal val="visible"/>
                                      </p:to>
                                    </p:set>
                                    <p:anim calcmode="lin" valueType="num">
                                      <p:cBhvr>
                                        <p:cTn id="11" dur="500" fill="hold"/>
                                        <p:tgtEl>
                                          <p:spTgt spid="3098"/>
                                        </p:tgtEl>
                                        <p:attrNameLst>
                                          <p:attrName>ppt_w</p:attrName>
                                        </p:attrNameLst>
                                      </p:cBhvr>
                                      <p:tavLst>
                                        <p:tav tm="0">
                                          <p:val>
                                            <p:fltVal val="0"/>
                                          </p:val>
                                        </p:tav>
                                        <p:tav tm="100000">
                                          <p:val>
                                            <p:strVal val="#ppt_w"/>
                                          </p:val>
                                        </p:tav>
                                      </p:tavLst>
                                    </p:anim>
                                    <p:anim calcmode="lin" valueType="num">
                                      <p:cBhvr>
                                        <p:cTn id="12" dur="500" fill="hold"/>
                                        <p:tgtEl>
                                          <p:spTgt spid="3098"/>
                                        </p:tgtEl>
                                        <p:attrNameLst>
                                          <p:attrName>ppt_h</p:attrName>
                                        </p:attrNameLst>
                                      </p:cBhvr>
                                      <p:tavLst>
                                        <p:tav tm="0">
                                          <p:val>
                                            <p:fltVal val="0"/>
                                          </p:val>
                                        </p:tav>
                                        <p:tav tm="100000">
                                          <p:val>
                                            <p:strVal val="#ppt_h"/>
                                          </p:val>
                                        </p:tav>
                                      </p:tavLst>
                                    </p:anim>
                                    <p:animEffect transition="in" filter="fade">
                                      <p:cBhvr>
                                        <p:cTn id="13" dur="500"/>
                                        <p:tgtEl>
                                          <p:spTgt spid="3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8" grpId="0" animBg="1"/>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1"/>
          </p:nvPr>
        </p:nvSpPr>
        <p:spPr>
          <a:ln/>
        </p:spPr>
        <p:txBody>
          <a:bodyPr/>
          <a:lstStyle/>
          <a:p>
            <a:r>
              <a:rPr lang="en-US"/>
              <a:t>ESPM 228 Adv Topics Micromet &amp; Biomet</a:t>
            </a:r>
          </a:p>
        </p:txBody>
      </p:sp>
      <p:pic>
        <p:nvPicPr>
          <p:cNvPr id="30722" name="Picture 4" descr="edd cov hills and fluxes"/>
          <p:cNvPicPr>
            <a:picLocks noChangeAspect="1" noChangeArrowheads="1"/>
          </p:cNvPicPr>
          <p:nvPr/>
        </p:nvPicPr>
        <p:blipFill>
          <a:blip r:embed="rId3" cstate="print"/>
          <a:srcRect/>
          <a:stretch>
            <a:fillRect/>
          </a:stretch>
        </p:blipFill>
        <p:spPr bwMode="auto">
          <a:xfrm>
            <a:off x="2095500" y="1600200"/>
            <a:ext cx="4953000" cy="4130675"/>
          </a:xfrm>
          <a:prstGeom prst="rect">
            <a:avLst/>
          </a:prstGeom>
          <a:noFill/>
          <a:ln w="9525">
            <a:noFill/>
            <a:miter lim="800000"/>
            <a:headEnd/>
            <a:tailEnd/>
          </a:ln>
        </p:spPr>
      </p:pic>
      <p:sp>
        <p:nvSpPr>
          <p:cNvPr id="30723" name="Text Box 5"/>
          <p:cNvSpPr txBox="1">
            <a:spLocks noChangeArrowheads="1"/>
          </p:cNvSpPr>
          <p:nvPr/>
        </p:nvSpPr>
        <p:spPr bwMode="auto">
          <a:xfrm>
            <a:off x="2727325" y="417513"/>
            <a:ext cx="3460499" cy="369332"/>
          </a:xfrm>
          <a:prstGeom prst="rect">
            <a:avLst/>
          </a:prstGeom>
          <a:noFill/>
          <a:ln w="9525">
            <a:noFill/>
            <a:miter lim="800000"/>
            <a:headEnd/>
            <a:tailEnd/>
          </a:ln>
        </p:spPr>
        <p:txBody>
          <a:bodyPr wrap="none">
            <a:spAutoFit/>
          </a:bodyPr>
          <a:lstStyle/>
          <a:p>
            <a:r>
              <a:rPr lang="en-US" b="1" dirty="0" smtClean="0"/>
              <a:t>Eddy </a:t>
            </a:r>
            <a:r>
              <a:rPr lang="en-US" b="1" dirty="0"/>
              <a:t>Covariance in the Real </a:t>
            </a:r>
            <a:r>
              <a:rPr lang="en-US" b="1" dirty="0" smtClean="0"/>
              <a:t>World</a:t>
            </a:r>
            <a:endParaRPr lang="en-US"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ESPM 228 Adv Topics Micromet &amp; Biomet</a:t>
            </a:r>
            <a:endParaRPr lang="en-US"/>
          </a:p>
        </p:txBody>
      </p:sp>
      <p:graphicFrame>
        <p:nvGraphicFramePr>
          <p:cNvPr id="121858" name="Object 2"/>
          <p:cNvGraphicFramePr>
            <a:graphicFrameLocks noChangeAspect="1"/>
          </p:cNvGraphicFramePr>
          <p:nvPr/>
        </p:nvGraphicFramePr>
        <p:xfrm>
          <a:off x="1295400" y="1752600"/>
          <a:ext cx="7010400" cy="828675"/>
        </p:xfrm>
        <a:graphic>
          <a:graphicData uri="http://schemas.openxmlformats.org/presentationml/2006/ole">
            <p:oleObj spid="_x0000_s59394" name="Equation" r:id="rId3" imgW="4076640" imgH="482400" progId="Equation.DSMT4">
              <p:embed/>
            </p:oleObj>
          </a:graphicData>
        </a:graphic>
      </p:graphicFrame>
      <p:sp>
        <p:nvSpPr>
          <p:cNvPr id="4" name="TextBox 3"/>
          <p:cNvSpPr txBox="1"/>
          <p:nvPr/>
        </p:nvSpPr>
        <p:spPr>
          <a:xfrm>
            <a:off x="685800" y="3886200"/>
            <a:ext cx="3434595" cy="1200329"/>
          </a:xfrm>
          <a:prstGeom prst="rect">
            <a:avLst/>
          </a:prstGeom>
          <a:noFill/>
        </p:spPr>
        <p:txBody>
          <a:bodyPr wrap="none" rtlCol="0">
            <a:spAutoFit/>
          </a:bodyPr>
          <a:lstStyle/>
          <a:p>
            <a:r>
              <a:rPr lang="en-US" sz="2400" dirty="0" smtClean="0"/>
              <a:t>I:  Time Rate of Change</a:t>
            </a:r>
          </a:p>
          <a:p>
            <a:r>
              <a:rPr lang="en-US" sz="2400" dirty="0" smtClean="0"/>
              <a:t>II:  Advection</a:t>
            </a:r>
          </a:p>
          <a:p>
            <a:r>
              <a:rPr lang="en-US" sz="2400" dirty="0" smtClean="0"/>
              <a:t>III:  Flux Divergence</a:t>
            </a:r>
            <a:endParaRPr lang="en-US" sz="2400" dirty="0"/>
          </a:p>
        </p:txBody>
      </p:sp>
      <p:sp>
        <p:nvSpPr>
          <p:cNvPr id="5" name="TextBox 4"/>
          <p:cNvSpPr txBox="1"/>
          <p:nvPr/>
        </p:nvSpPr>
        <p:spPr>
          <a:xfrm>
            <a:off x="1447800" y="2743200"/>
            <a:ext cx="248786" cy="369332"/>
          </a:xfrm>
          <a:prstGeom prst="rect">
            <a:avLst/>
          </a:prstGeom>
          <a:noFill/>
        </p:spPr>
        <p:txBody>
          <a:bodyPr wrap="none" rtlCol="0">
            <a:spAutoFit/>
          </a:bodyPr>
          <a:lstStyle/>
          <a:p>
            <a:r>
              <a:rPr lang="en-US" dirty="0" smtClean="0"/>
              <a:t>I</a:t>
            </a:r>
            <a:endParaRPr lang="en-US" dirty="0"/>
          </a:p>
        </p:txBody>
      </p:sp>
      <p:sp>
        <p:nvSpPr>
          <p:cNvPr id="6" name="TextBox 5"/>
          <p:cNvSpPr txBox="1"/>
          <p:nvPr/>
        </p:nvSpPr>
        <p:spPr>
          <a:xfrm>
            <a:off x="2971800" y="2743200"/>
            <a:ext cx="312906" cy="369332"/>
          </a:xfrm>
          <a:prstGeom prst="rect">
            <a:avLst/>
          </a:prstGeom>
          <a:noFill/>
        </p:spPr>
        <p:txBody>
          <a:bodyPr wrap="none" rtlCol="0">
            <a:spAutoFit/>
          </a:bodyPr>
          <a:lstStyle/>
          <a:p>
            <a:r>
              <a:rPr lang="en-US" dirty="0" smtClean="0"/>
              <a:t>II</a:t>
            </a:r>
            <a:endParaRPr lang="en-US" dirty="0"/>
          </a:p>
        </p:txBody>
      </p:sp>
      <p:sp>
        <p:nvSpPr>
          <p:cNvPr id="7" name="TextBox 6"/>
          <p:cNvSpPr txBox="1"/>
          <p:nvPr/>
        </p:nvSpPr>
        <p:spPr>
          <a:xfrm>
            <a:off x="6553200" y="2667000"/>
            <a:ext cx="377026" cy="369332"/>
          </a:xfrm>
          <a:prstGeom prst="rect">
            <a:avLst/>
          </a:prstGeom>
          <a:noFill/>
        </p:spPr>
        <p:txBody>
          <a:bodyPr wrap="none" rtlCol="0">
            <a:spAutoFit/>
          </a:bodyPr>
          <a:lstStyle/>
          <a:p>
            <a:r>
              <a:rPr lang="en-US" dirty="0" smtClean="0"/>
              <a:t>III</a:t>
            </a:r>
            <a:endParaRPr lang="en-US" dirty="0"/>
          </a:p>
        </p:txBody>
      </p:sp>
      <p:sp>
        <p:nvSpPr>
          <p:cNvPr id="8" name="TextBox 7"/>
          <p:cNvSpPr txBox="1"/>
          <p:nvPr/>
        </p:nvSpPr>
        <p:spPr>
          <a:xfrm flipH="1">
            <a:off x="914399" y="533400"/>
            <a:ext cx="7315202" cy="369332"/>
          </a:xfrm>
          <a:prstGeom prst="rect">
            <a:avLst/>
          </a:prstGeom>
          <a:noFill/>
        </p:spPr>
        <p:txBody>
          <a:bodyPr wrap="square" rtlCol="0">
            <a:spAutoFit/>
          </a:bodyPr>
          <a:lstStyle/>
          <a:p>
            <a:r>
              <a:rPr lang="en-US" dirty="0" smtClean="0"/>
              <a:t>Diagnosis of the Conservation Equation for C for Turbulent Flow </a:t>
            </a:r>
            <a:endParaRPr lang="en-US" dirty="0"/>
          </a:p>
        </p:txBody>
      </p:sp>
      <p:pic>
        <p:nvPicPr>
          <p:cNvPr id="59396" name="Picture 4" descr="http://cincinnatimercantile.files.wordpress.com/2008/12/bathtub.jpg"/>
          <p:cNvPicPr>
            <a:picLocks noChangeAspect="1" noChangeArrowheads="1"/>
          </p:cNvPicPr>
          <p:nvPr/>
        </p:nvPicPr>
        <p:blipFill>
          <a:blip r:embed="rId4" cstate="print"/>
          <a:srcRect/>
          <a:stretch>
            <a:fillRect/>
          </a:stretch>
        </p:blipFill>
        <p:spPr bwMode="auto">
          <a:xfrm>
            <a:off x="5486400" y="3276600"/>
            <a:ext cx="3429000" cy="3429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a:stretch>
            <a:fillRect/>
          </a:stretch>
        </p:blipFill>
        <p:spPr bwMode="auto">
          <a:xfrm>
            <a:off x="838200" y="1482769"/>
            <a:ext cx="6019800" cy="3892461"/>
          </a:xfrm>
          <a:prstGeom prst="rect">
            <a:avLst/>
          </a:prstGeom>
          <a:noFill/>
          <a:ln w="9525">
            <a:noFill/>
            <a:miter lim="800000"/>
            <a:headEnd/>
            <a:tailEnd/>
          </a:ln>
          <a:effectLst/>
        </p:spPr>
      </p:pic>
      <p:sp>
        <p:nvSpPr>
          <p:cNvPr id="3" name="TextBox 2"/>
          <p:cNvSpPr txBox="1"/>
          <p:nvPr/>
        </p:nvSpPr>
        <p:spPr>
          <a:xfrm>
            <a:off x="1447800" y="533400"/>
            <a:ext cx="5873724" cy="369332"/>
          </a:xfrm>
          <a:prstGeom prst="rect">
            <a:avLst/>
          </a:prstGeom>
          <a:noFill/>
        </p:spPr>
        <p:txBody>
          <a:bodyPr wrap="none" rtlCol="0">
            <a:spAutoFit/>
          </a:bodyPr>
          <a:lstStyle/>
          <a:p>
            <a:r>
              <a:rPr lang="en-US" dirty="0" smtClean="0"/>
              <a:t>Daytime and </a:t>
            </a:r>
            <a:r>
              <a:rPr lang="en-US" dirty="0" err="1" smtClean="0"/>
              <a:t>Nightime</a:t>
            </a:r>
            <a:r>
              <a:rPr lang="en-US" dirty="0" smtClean="0"/>
              <a:t> Footprints over an Ideal, Flat Paddock</a:t>
            </a:r>
            <a:endParaRPr lang="en-US" dirty="0"/>
          </a:p>
        </p:txBody>
      </p:sp>
      <p:sp>
        <p:nvSpPr>
          <p:cNvPr id="4" name="TextBox 3"/>
          <p:cNvSpPr txBox="1"/>
          <p:nvPr/>
        </p:nvSpPr>
        <p:spPr>
          <a:xfrm>
            <a:off x="762000" y="6248400"/>
            <a:ext cx="4879926" cy="307777"/>
          </a:xfrm>
          <a:prstGeom prst="rect">
            <a:avLst/>
          </a:prstGeom>
          <a:noFill/>
        </p:spPr>
        <p:txBody>
          <a:bodyPr wrap="none" rtlCol="0">
            <a:spAutoFit/>
          </a:bodyPr>
          <a:lstStyle/>
          <a:p>
            <a:r>
              <a:rPr lang="en-US" sz="1400" dirty="0" smtClean="0"/>
              <a:t>Detto et al. Boundary Layer Meteorology, conditionally accepted</a:t>
            </a:r>
            <a:endParaRPr lang="en-US" sz="1400" dirty="0"/>
          </a:p>
        </p:txBody>
      </p:sp>
      <p:graphicFrame>
        <p:nvGraphicFramePr>
          <p:cNvPr id="5" name="Object 4"/>
          <p:cNvGraphicFramePr>
            <a:graphicFrameLocks noChangeAspect="1"/>
          </p:cNvGraphicFramePr>
          <p:nvPr/>
        </p:nvGraphicFramePr>
        <p:xfrm>
          <a:off x="7086600" y="2286000"/>
          <a:ext cx="1825113" cy="1143000"/>
        </p:xfrm>
        <a:graphic>
          <a:graphicData uri="http://schemas.openxmlformats.org/presentationml/2006/ole">
            <p:oleObj spid="_x0000_s146433" name="Equation" r:id="rId4" imgW="1257120" imgH="787320" progId="Equation.DSMT4">
              <p:embed/>
            </p:oleObj>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752600"/>
            <a:ext cx="6263637" cy="4076700"/>
          </a:xfrm>
          <a:prstGeom prst="rect">
            <a:avLst/>
          </a:prstGeom>
          <a:noFill/>
          <a:ln w="9525">
            <a:noFill/>
            <a:miter lim="800000"/>
            <a:headEnd/>
            <a:tailEnd/>
          </a:ln>
        </p:spPr>
      </p:pic>
      <p:sp>
        <p:nvSpPr>
          <p:cNvPr id="3" name="TextBox 2"/>
          <p:cNvSpPr txBox="1"/>
          <p:nvPr/>
        </p:nvSpPr>
        <p:spPr>
          <a:xfrm flipH="1">
            <a:off x="1524000" y="381000"/>
            <a:ext cx="3429000" cy="646331"/>
          </a:xfrm>
          <a:prstGeom prst="rect">
            <a:avLst/>
          </a:prstGeom>
          <a:noFill/>
        </p:spPr>
        <p:txBody>
          <a:bodyPr wrap="square" rtlCol="0">
            <a:spAutoFit/>
          </a:bodyPr>
          <a:lstStyle/>
          <a:p>
            <a:pPr algn="ctr"/>
            <a:r>
              <a:rPr lang="en-US" dirty="0" smtClean="0"/>
              <a:t>Estimating Flux Uncertainties:</a:t>
            </a:r>
          </a:p>
          <a:p>
            <a:pPr algn="ctr"/>
            <a:r>
              <a:rPr lang="en-US" dirty="0" smtClean="0"/>
              <a:t>Two Towers over Rice</a:t>
            </a:r>
            <a:endParaRPr lang="en-US" dirty="0"/>
          </a:p>
        </p:txBody>
      </p:sp>
      <p:sp>
        <p:nvSpPr>
          <p:cNvPr id="4" name="TextBox 3"/>
          <p:cNvSpPr txBox="1"/>
          <p:nvPr/>
        </p:nvSpPr>
        <p:spPr>
          <a:xfrm>
            <a:off x="685800" y="6096000"/>
            <a:ext cx="4937185" cy="369332"/>
          </a:xfrm>
          <a:prstGeom prst="rect">
            <a:avLst/>
          </a:prstGeom>
          <a:noFill/>
        </p:spPr>
        <p:txBody>
          <a:bodyPr wrap="none" rtlCol="0">
            <a:spAutoFit/>
          </a:bodyPr>
          <a:lstStyle/>
          <a:p>
            <a:r>
              <a:rPr lang="en-US" dirty="0" smtClean="0"/>
              <a:t>Detto, Anderson, Verfaillie, Baldocchi, unpublished</a:t>
            </a:r>
            <a:endParaRPr lang="en-US" dirty="0"/>
          </a:p>
        </p:txBody>
      </p:sp>
      <p:pic>
        <p:nvPicPr>
          <p:cNvPr id="115714" name="Picture 2" descr="http://nature.berkeley.edu/~bmetdata/TWphotos/20090710TW_Tower.jpg"/>
          <p:cNvPicPr>
            <a:picLocks noChangeAspect="1" noChangeArrowheads="1"/>
          </p:cNvPicPr>
          <p:nvPr/>
        </p:nvPicPr>
        <p:blipFill>
          <a:blip r:embed="rId3" cstate="print"/>
          <a:srcRect/>
          <a:stretch>
            <a:fillRect/>
          </a:stretch>
        </p:blipFill>
        <p:spPr bwMode="auto">
          <a:xfrm>
            <a:off x="5943600" y="1143000"/>
            <a:ext cx="2721097" cy="2041525"/>
          </a:xfrm>
          <a:prstGeom prst="rect">
            <a:avLst/>
          </a:prstGeom>
          <a:noFill/>
        </p:spPr>
      </p:pic>
      <p:pic>
        <p:nvPicPr>
          <p:cNvPr id="115716" name="Picture 4" descr="http://nature.berkeley.edu/~bmetdata/TWphotos/20090710TW_FranksTowerSE.jpg"/>
          <p:cNvPicPr>
            <a:picLocks noChangeAspect="1" noChangeArrowheads="1"/>
          </p:cNvPicPr>
          <p:nvPr/>
        </p:nvPicPr>
        <p:blipFill>
          <a:blip r:embed="rId4" cstate="print"/>
          <a:srcRect/>
          <a:stretch>
            <a:fillRect/>
          </a:stretch>
        </p:blipFill>
        <p:spPr bwMode="auto">
          <a:xfrm>
            <a:off x="6019800" y="3810000"/>
            <a:ext cx="2984500" cy="2239145"/>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2" cstate="print"/>
          <a:srcRect/>
          <a:stretch>
            <a:fillRect/>
          </a:stretch>
        </p:blipFill>
        <p:spPr bwMode="auto">
          <a:xfrm>
            <a:off x="3657600" y="4114800"/>
            <a:ext cx="3429000" cy="2571488"/>
          </a:xfrm>
          <a:prstGeom prst="rect">
            <a:avLst/>
          </a:prstGeom>
          <a:noFill/>
          <a:ln w="9525">
            <a:noFill/>
            <a:miter lim="800000"/>
            <a:headEnd/>
            <a:tailEnd/>
          </a:ln>
          <a:effectLst/>
        </p:spPr>
      </p:pic>
      <p:sp>
        <p:nvSpPr>
          <p:cNvPr id="3" name="TextBox 2"/>
          <p:cNvSpPr txBox="1"/>
          <p:nvPr/>
        </p:nvSpPr>
        <p:spPr>
          <a:xfrm flipH="1">
            <a:off x="3124200" y="457200"/>
            <a:ext cx="3230882" cy="369332"/>
          </a:xfrm>
          <a:prstGeom prst="rect">
            <a:avLst/>
          </a:prstGeom>
          <a:noFill/>
        </p:spPr>
        <p:txBody>
          <a:bodyPr wrap="square" rtlCol="0">
            <a:spAutoFit/>
          </a:bodyPr>
          <a:lstStyle/>
          <a:p>
            <a:r>
              <a:rPr lang="en-US" dirty="0" smtClean="0"/>
              <a:t>Examine Flux Divergence</a:t>
            </a:r>
            <a:endParaRPr lang="en-US" dirty="0"/>
          </a:p>
        </p:txBody>
      </p:sp>
      <p:pic>
        <p:nvPicPr>
          <p:cNvPr id="200707" name="Picture 3"/>
          <p:cNvPicPr>
            <a:picLocks noChangeAspect="1" noChangeArrowheads="1"/>
          </p:cNvPicPr>
          <p:nvPr/>
        </p:nvPicPr>
        <p:blipFill>
          <a:blip r:embed="rId3" cstate="print"/>
          <a:srcRect/>
          <a:stretch>
            <a:fillRect/>
          </a:stretch>
        </p:blipFill>
        <p:spPr bwMode="auto">
          <a:xfrm>
            <a:off x="358895" y="838200"/>
            <a:ext cx="8426210" cy="3433763"/>
          </a:xfrm>
          <a:prstGeom prst="rect">
            <a:avLst/>
          </a:prstGeom>
          <a:noFill/>
          <a:ln w="9525">
            <a:noFill/>
            <a:miter lim="800000"/>
            <a:headEnd/>
            <a:tailEnd/>
          </a:ln>
        </p:spPr>
      </p:pic>
      <p:sp>
        <p:nvSpPr>
          <p:cNvPr id="5" name="TextBox 4"/>
          <p:cNvSpPr txBox="1"/>
          <p:nvPr/>
        </p:nvSpPr>
        <p:spPr>
          <a:xfrm>
            <a:off x="228600" y="6096000"/>
            <a:ext cx="3464859" cy="461665"/>
          </a:xfrm>
          <a:prstGeom prst="rect">
            <a:avLst/>
          </a:prstGeom>
          <a:noFill/>
        </p:spPr>
        <p:txBody>
          <a:bodyPr wrap="none" rtlCol="0">
            <a:spAutoFit/>
          </a:bodyPr>
          <a:lstStyle/>
          <a:p>
            <a:r>
              <a:rPr lang="en-US" sz="1200" dirty="0" smtClean="0"/>
              <a:t>Detto, Baldocchi and Katul, </a:t>
            </a:r>
          </a:p>
          <a:p>
            <a:r>
              <a:rPr lang="en-US" sz="1200" dirty="0" smtClean="0"/>
              <a:t>Boundary Layer Meteorology, conditionally accepted</a:t>
            </a:r>
            <a:endParaRPr lang="en-US" sz="1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034" name="Object 2"/>
          <p:cNvGraphicFramePr>
            <a:graphicFrameLocks noChangeAspect="1"/>
          </p:cNvGraphicFramePr>
          <p:nvPr/>
        </p:nvGraphicFramePr>
        <p:xfrm>
          <a:off x="1143000" y="768213"/>
          <a:ext cx="7181850" cy="5321574"/>
        </p:xfrm>
        <a:graphic>
          <a:graphicData uri="http://schemas.openxmlformats.org/presentationml/2006/ole">
            <p:oleObj spid="_x0000_s300034" name="SPW 10.0 Graph" r:id="rId3" imgW="8267760" imgH="6125400" progId="SigmaPlotGraphicObject.9">
              <p:embed/>
            </p:oleObj>
          </a:graphicData>
        </a:graphic>
      </p:graphicFrame>
      <p:sp>
        <p:nvSpPr>
          <p:cNvPr id="3" name="TextBox 2"/>
          <p:cNvSpPr txBox="1"/>
          <p:nvPr/>
        </p:nvSpPr>
        <p:spPr>
          <a:xfrm>
            <a:off x="381000" y="6248400"/>
            <a:ext cx="2656881" cy="369332"/>
          </a:xfrm>
          <a:prstGeom prst="rect">
            <a:avLst/>
          </a:prstGeom>
          <a:noFill/>
        </p:spPr>
        <p:txBody>
          <a:bodyPr wrap="none" rtlCol="0">
            <a:spAutoFit/>
          </a:bodyPr>
          <a:lstStyle/>
          <a:p>
            <a:r>
              <a:rPr lang="en-US" dirty="0" smtClean="0"/>
              <a:t>Baldocchi et al., 2000 BLM</a:t>
            </a:r>
            <a:endParaRPr lang="en-US" dirty="0"/>
          </a:p>
        </p:txBody>
      </p:sp>
      <p:sp>
        <p:nvSpPr>
          <p:cNvPr id="4" name="TextBox 3"/>
          <p:cNvSpPr txBox="1"/>
          <p:nvPr/>
        </p:nvSpPr>
        <p:spPr>
          <a:xfrm>
            <a:off x="1219200" y="304800"/>
            <a:ext cx="7109831" cy="369332"/>
          </a:xfrm>
          <a:prstGeom prst="rect">
            <a:avLst/>
          </a:prstGeom>
          <a:noFill/>
        </p:spPr>
        <p:txBody>
          <a:bodyPr wrap="none" rtlCol="0">
            <a:spAutoFit/>
          </a:bodyPr>
          <a:lstStyle/>
          <a:p>
            <a:r>
              <a:rPr lang="en-US" dirty="0" smtClean="0"/>
              <a:t>Underestimating C efflux at Night, Under Tall Forests, in Undulating Terrain</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2628900" y="1976438"/>
            <a:ext cx="9144000" cy="0"/>
          </a:xfrm>
          <a:prstGeom prst="rect">
            <a:avLst/>
          </a:prstGeom>
          <a:noFill/>
          <a:ln w="9525">
            <a:noFill/>
            <a:miter lim="800000"/>
            <a:headEnd/>
            <a:tailEnd/>
          </a:ln>
        </p:spPr>
        <p:txBody>
          <a:bodyPr>
            <a:spAutoFit/>
          </a:bodyPr>
          <a:lstStyle/>
          <a:p>
            <a:endParaRPr lang="en-US"/>
          </a:p>
        </p:txBody>
      </p:sp>
      <p:pic>
        <p:nvPicPr>
          <p:cNvPr id="26627" name="Picture 2" descr="nee ustar night"/>
          <p:cNvPicPr>
            <a:picLocks noChangeAspect="1" noChangeArrowheads="1"/>
          </p:cNvPicPr>
          <p:nvPr/>
        </p:nvPicPr>
        <p:blipFill>
          <a:blip r:embed="rId3" cstate="print"/>
          <a:srcRect/>
          <a:stretch>
            <a:fillRect/>
          </a:stretch>
        </p:blipFill>
        <p:spPr bwMode="auto">
          <a:xfrm>
            <a:off x="1600200" y="1371600"/>
            <a:ext cx="6400800" cy="4784725"/>
          </a:xfrm>
          <a:prstGeom prst="rect">
            <a:avLst/>
          </a:prstGeom>
          <a:noFill/>
          <a:ln w="9525">
            <a:noFill/>
            <a:miter lim="800000"/>
            <a:headEnd/>
            <a:tailEnd/>
          </a:ln>
        </p:spPr>
      </p:pic>
      <p:sp>
        <p:nvSpPr>
          <p:cNvPr id="4" name="TextBox 3"/>
          <p:cNvSpPr txBox="1"/>
          <p:nvPr/>
        </p:nvSpPr>
        <p:spPr>
          <a:xfrm>
            <a:off x="2552857" y="609600"/>
            <a:ext cx="4038285" cy="369332"/>
          </a:xfrm>
          <a:prstGeom prst="rect">
            <a:avLst/>
          </a:prstGeom>
          <a:noFill/>
        </p:spPr>
        <p:txBody>
          <a:bodyPr wrap="none">
            <a:spAutoFit/>
          </a:bodyPr>
          <a:lstStyle/>
          <a:p>
            <a:pPr algn="ctr">
              <a:defRPr/>
            </a:pPr>
            <a:r>
              <a:rPr lang="en-US" dirty="0">
                <a:latin typeface="+mn-lt"/>
              </a:rPr>
              <a:t>Losses of CO</a:t>
            </a:r>
            <a:r>
              <a:rPr lang="en-US" baseline="-25000" dirty="0">
                <a:latin typeface="+mn-lt"/>
              </a:rPr>
              <a:t>2</a:t>
            </a:r>
            <a:r>
              <a:rPr lang="en-US" dirty="0">
                <a:latin typeface="+mn-lt"/>
              </a:rPr>
              <a:t> Flux at Night: u* correction</a:t>
            </a:r>
          </a:p>
        </p:txBody>
      </p:sp>
      <p:sp>
        <p:nvSpPr>
          <p:cNvPr id="26629" name="Footer Placeholder 4"/>
          <p:cNvSpPr>
            <a:spLocks noGrp="1"/>
          </p:cNvSpPr>
          <p:nvPr>
            <p:ph type="ftr" sz="quarter" idx="11"/>
          </p:nvPr>
        </p:nvSpPr>
        <p:spPr>
          <a:noFill/>
        </p:spPr>
        <p:txBody>
          <a:bodyPr/>
          <a:lstStyle/>
          <a:p>
            <a:r>
              <a:rPr lang="nl-NL" smtClean="0"/>
              <a:t>ESPM 228 Adv Topic Micromet &amp; Biomet</a:t>
            </a:r>
            <a:endParaRPr lang="en-US" smtClean="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2" cstate="print"/>
          <a:srcRect/>
          <a:stretch>
            <a:fillRect/>
          </a:stretch>
        </p:blipFill>
        <p:spPr bwMode="auto">
          <a:xfrm>
            <a:off x="1733550" y="1385888"/>
            <a:ext cx="5676900" cy="4086225"/>
          </a:xfrm>
          <a:prstGeom prst="rect">
            <a:avLst/>
          </a:prstGeom>
          <a:noFill/>
          <a:ln w="9525">
            <a:noFill/>
            <a:miter lim="800000"/>
            <a:headEnd/>
            <a:tailEnd/>
          </a:ln>
        </p:spPr>
      </p:pic>
      <p:sp>
        <p:nvSpPr>
          <p:cNvPr id="3" name="TextBox 2"/>
          <p:cNvSpPr txBox="1"/>
          <p:nvPr/>
        </p:nvSpPr>
        <p:spPr>
          <a:xfrm>
            <a:off x="1600200" y="457200"/>
            <a:ext cx="6229654" cy="369332"/>
          </a:xfrm>
          <a:prstGeom prst="rect">
            <a:avLst/>
          </a:prstGeom>
          <a:noFill/>
        </p:spPr>
        <p:txBody>
          <a:bodyPr wrap="none" rtlCol="0">
            <a:spAutoFit/>
          </a:bodyPr>
          <a:lstStyle/>
          <a:p>
            <a:r>
              <a:rPr lang="en-US" dirty="0" smtClean="0"/>
              <a:t>Systematic Biases are an Artifact of Low Nocturnal Wind Velocity</a:t>
            </a:r>
            <a:endParaRPr lang="en-US" dirty="0"/>
          </a:p>
        </p:txBody>
      </p:sp>
      <p:sp>
        <p:nvSpPr>
          <p:cNvPr id="4" name="TextBox 3"/>
          <p:cNvSpPr txBox="1"/>
          <p:nvPr/>
        </p:nvSpPr>
        <p:spPr>
          <a:xfrm>
            <a:off x="3500392" y="5715000"/>
            <a:ext cx="2143215" cy="369332"/>
          </a:xfrm>
          <a:prstGeom prst="rect">
            <a:avLst/>
          </a:prstGeom>
          <a:noFill/>
        </p:spPr>
        <p:txBody>
          <a:bodyPr wrap="none" rtlCol="0">
            <a:spAutoFit/>
          </a:bodyPr>
          <a:lstStyle/>
          <a:p>
            <a:r>
              <a:rPr lang="en-US" dirty="0" smtClean="0"/>
              <a:t>Friction Velocity, m/s</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ESPM 228 Adv Topics Micromet &amp; Biomet</a:t>
            </a:r>
            <a:endParaRPr lang="en-US"/>
          </a:p>
        </p:txBody>
      </p:sp>
      <p:pic>
        <p:nvPicPr>
          <p:cNvPr id="415746" name="Picture 2"/>
          <p:cNvPicPr>
            <a:picLocks noChangeAspect="1" noChangeArrowheads="1"/>
          </p:cNvPicPr>
          <p:nvPr/>
        </p:nvPicPr>
        <p:blipFill>
          <a:blip r:embed="rId2" cstate="print"/>
          <a:srcRect/>
          <a:stretch>
            <a:fillRect/>
          </a:stretch>
        </p:blipFill>
        <p:spPr bwMode="auto">
          <a:xfrm>
            <a:off x="1035844" y="609600"/>
            <a:ext cx="7072312" cy="5043890"/>
          </a:xfrm>
          <a:prstGeom prst="rect">
            <a:avLst/>
          </a:prstGeom>
          <a:noFill/>
          <a:ln w="9525">
            <a:noFill/>
            <a:miter lim="800000"/>
            <a:headEnd/>
            <a:tailEnd/>
          </a:ln>
        </p:spPr>
      </p:pic>
      <p:sp>
        <p:nvSpPr>
          <p:cNvPr id="4" name="TextBox 3"/>
          <p:cNvSpPr txBox="1"/>
          <p:nvPr/>
        </p:nvSpPr>
        <p:spPr>
          <a:xfrm flipH="1">
            <a:off x="1295399" y="304800"/>
            <a:ext cx="7086600" cy="400110"/>
          </a:xfrm>
          <a:prstGeom prst="rect">
            <a:avLst/>
          </a:prstGeom>
          <a:noFill/>
        </p:spPr>
        <p:txBody>
          <a:bodyPr wrap="square" rtlCol="0">
            <a:spAutoFit/>
          </a:bodyPr>
          <a:lstStyle/>
          <a:p>
            <a:r>
              <a:rPr lang="en-US" sz="2000" dirty="0" smtClean="0">
                <a:latin typeface="+mj-lt"/>
              </a:rPr>
              <a:t>Annual Sums comparing Open and Closed Path </a:t>
            </a:r>
            <a:r>
              <a:rPr lang="en-US" sz="2000" dirty="0" err="1" smtClean="0">
                <a:latin typeface="+mj-lt"/>
              </a:rPr>
              <a:t>Irgas</a:t>
            </a:r>
            <a:endParaRPr lang="en-US" sz="2000" dirty="0">
              <a:latin typeface="+mj-lt"/>
            </a:endParaRPr>
          </a:p>
        </p:txBody>
      </p:sp>
      <p:sp>
        <p:nvSpPr>
          <p:cNvPr id="5" name="TextBox 4"/>
          <p:cNvSpPr txBox="1"/>
          <p:nvPr/>
        </p:nvSpPr>
        <p:spPr>
          <a:xfrm>
            <a:off x="533400" y="5867400"/>
            <a:ext cx="2462084" cy="276999"/>
          </a:xfrm>
          <a:prstGeom prst="rect">
            <a:avLst/>
          </a:prstGeom>
          <a:noFill/>
        </p:spPr>
        <p:txBody>
          <a:bodyPr wrap="none" rtlCol="0">
            <a:spAutoFit/>
          </a:bodyPr>
          <a:lstStyle/>
          <a:p>
            <a:r>
              <a:rPr lang="en-US" sz="1200" dirty="0" err="1" smtClean="0">
                <a:latin typeface="+mj-lt"/>
              </a:rPr>
              <a:t>Hanslwanter</a:t>
            </a:r>
            <a:r>
              <a:rPr lang="en-US" sz="1200" dirty="0" smtClean="0">
                <a:latin typeface="+mj-lt"/>
              </a:rPr>
              <a:t> et al 2009 </a:t>
            </a:r>
            <a:r>
              <a:rPr lang="en-US" sz="1200" dirty="0" err="1" smtClean="0">
                <a:latin typeface="+mj-lt"/>
              </a:rPr>
              <a:t>AgForMet</a:t>
            </a:r>
            <a:endParaRPr lang="en-US" sz="1200" dirty="0">
              <a:latin typeface="+mj-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p:cNvPicPr>
            <a:picLocks noChangeAspect="1" noChangeArrowheads="1"/>
          </p:cNvPicPr>
          <p:nvPr/>
        </p:nvPicPr>
        <p:blipFill>
          <a:blip r:embed="rId2" cstate="print"/>
          <a:srcRect/>
          <a:stretch>
            <a:fillRect/>
          </a:stretch>
        </p:blipFill>
        <p:spPr bwMode="auto">
          <a:xfrm>
            <a:off x="1545431" y="620971"/>
            <a:ext cx="6053138" cy="5616058"/>
          </a:xfrm>
          <a:prstGeom prst="rect">
            <a:avLst/>
          </a:prstGeom>
          <a:noFill/>
          <a:ln w="9525">
            <a:noFill/>
            <a:miter lim="800000"/>
            <a:headEnd/>
            <a:tailEnd/>
          </a:ln>
        </p:spPr>
      </p:pic>
      <p:sp>
        <p:nvSpPr>
          <p:cNvPr id="3" name="TextBox 2"/>
          <p:cNvSpPr txBox="1"/>
          <p:nvPr/>
        </p:nvSpPr>
        <p:spPr>
          <a:xfrm>
            <a:off x="1371600" y="228600"/>
            <a:ext cx="6968895" cy="369332"/>
          </a:xfrm>
          <a:prstGeom prst="rect">
            <a:avLst/>
          </a:prstGeom>
          <a:noFill/>
        </p:spPr>
        <p:txBody>
          <a:bodyPr wrap="none" rtlCol="0">
            <a:spAutoFit/>
          </a:bodyPr>
          <a:lstStyle/>
          <a:p>
            <a:r>
              <a:rPr lang="en-US" dirty="0" smtClean="0"/>
              <a:t>Biometric and Eddy Covariance C Balances Converge after Multiple Years</a:t>
            </a:r>
            <a:endParaRPr lang="en-US" dirty="0"/>
          </a:p>
        </p:txBody>
      </p:sp>
      <p:sp>
        <p:nvSpPr>
          <p:cNvPr id="4" name="TextBox 3"/>
          <p:cNvSpPr txBox="1"/>
          <p:nvPr/>
        </p:nvSpPr>
        <p:spPr>
          <a:xfrm>
            <a:off x="533400" y="6324600"/>
            <a:ext cx="2889765" cy="369332"/>
          </a:xfrm>
          <a:prstGeom prst="rect">
            <a:avLst/>
          </a:prstGeom>
          <a:noFill/>
        </p:spPr>
        <p:txBody>
          <a:bodyPr wrap="none" rtlCol="0">
            <a:spAutoFit/>
          </a:bodyPr>
          <a:lstStyle/>
          <a:p>
            <a:r>
              <a:rPr lang="en-US" dirty="0" smtClean="0"/>
              <a:t>Gough et al. 2008, </a:t>
            </a:r>
            <a:r>
              <a:rPr lang="en-US" dirty="0" err="1" smtClean="0"/>
              <a:t>AgForMet</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Challenges in Measuring Greenhouse Gas Fluxes</a:t>
            </a:r>
            <a:endParaRPr lang="en-US" sz="2800" dirty="0"/>
          </a:p>
        </p:txBody>
      </p:sp>
      <p:sp>
        <p:nvSpPr>
          <p:cNvPr id="3" name="Content Placeholder 2"/>
          <p:cNvSpPr>
            <a:spLocks noGrp="1"/>
          </p:cNvSpPr>
          <p:nvPr>
            <p:ph idx="1"/>
          </p:nvPr>
        </p:nvSpPr>
        <p:spPr/>
        <p:txBody>
          <a:bodyPr>
            <a:normAutofit fontScale="77500" lnSpcReduction="20000"/>
          </a:bodyPr>
          <a:lstStyle/>
          <a:p>
            <a:r>
              <a:rPr lang="en-US" dirty="0" smtClean="0"/>
              <a:t>Measuring/Interpreting greenhouse gas flux in a quasi-continuous manner for days, years and decades</a:t>
            </a:r>
          </a:p>
          <a:p>
            <a:r>
              <a:rPr lang="en-US" dirty="0" smtClean="0"/>
              <a:t>Measuring/Interpreting fluxes over Patchy, </a:t>
            </a:r>
            <a:r>
              <a:rPr lang="en-US" dirty="0" err="1" smtClean="0"/>
              <a:t>Microbially</a:t>
            </a:r>
            <a:r>
              <a:rPr lang="en-US" dirty="0" smtClean="0"/>
              <a:t>-mediated Sources (e.g. CH</a:t>
            </a:r>
            <a:r>
              <a:rPr lang="en-US" baseline="-25000" dirty="0" smtClean="0"/>
              <a:t>4</a:t>
            </a:r>
            <a:r>
              <a:rPr lang="en-US" dirty="0" smtClean="0"/>
              <a:t>, N</a:t>
            </a:r>
            <a:r>
              <a:rPr lang="en-US" baseline="-25000" dirty="0" smtClean="0"/>
              <a:t>2</a:t>
            </a:r>
            <a:r>
              <a:rPr lang="en-US" dirty="0" smtClean="0"/>
              <a:t>O)</a:t>
            </a:r>
          </a:p>
          <a:p>
            <a:r>
              <a:rPr lang="en-US" dirty="0" smtClean="0"/>
              <a:t>Measuring/Interpreting fluxes of Temporally Intermittent Sources (CH</a:t>
            </a:r>
            <a:r>
              <a:rPr lang="en-US" baseline="-25000" dirty="0" smtClean="0"/>
              <a:t>4</a:t>
            </a:r>
            <a:r>
              <a:rPr lang="en-US" dirty="0" smtClean="0"/>
              <a:t>, N</a:t>
            </a:r>
            <a:r>
              <a:rPr lang="en-US" baseline="-25000" dirty="0" smtClean="0"/>
              <a:t>2</a:t>
            </a:r>
            <a:r>
              <a:rPr lang="en-US" dirty="0" smtClean="0"/>
              <a:t>O, O</a:t>
            </a:r>
            <a:r>
              <a:rPr lang="en-US" baseline="-25000" dirty="0" smtClean="0"/>
              <a:t>3</a:t>
            </a:r>
            <a:r>
              <a:rPr lang="en-US" dirty="0" smtClean="0"/>
              <a:t>, C</a:t>
            </a:r>
            <a:r>
              <a:rPr lang="en-US" baseline="-25000" dirty="0" smtClean="0"/>
              <a:t>5</a:t>
            </a:r>
            <a:r>
              <a:rPr lang="en-US" dirty="0" smtClean="0"/>
              <a:t>H</a:t>
            </a:r>
            <a:r>
              <a:rPr lang="en-US" baseline="-25000" dirty="0" smtClean="0"/>
              <a:t>8</a:t>
            </a:r>
            <a:r>
              <a:rPr lang="en-US" dirty="0" smtClean="0"/>
              <a:t>)</a:t>
            </a:r>
          </a:p>
          <a:p>
            <a:r>
              <a:rPr lang="en-US" dirty="0" smtClean="0"/>
              <a:t>Measuring/Interpreting fluxes over Complex Terrain</a:t>
            </a:r>
          </a:p>
          <a:p>
            <a:r>
              <a:rPr lang="en-US" dirty="0" smtClean="0"/>
              <a:t>Developing New Sensors for Routine Application of Eddy Covariance, or Micrometeorological Theory, for trace gas Flux measurements and their isotopes (CH</a:t>
            </a:r>
            <a:r>
              <a:rPr lang="en-US" baseline="-25000" dirty="0" smtClean="0"/>
              <a:t>4</a:t>
            </a:r>
            <a:r>
              <a:rPr lang="en-US" dirty="0" smtClean="0"/>
              <a:t>, N</a:t>
            </a:r>
            <a:r>
              <a:rPr lang="en-US" baseline="-25000" dirty="0" smtClean="0"/>
              <a:t>2</a:t>
            </a:r>
            <a:r>
              <a:rPr lang="en-US" dirty="0" smtClean="0"/>
              <a:t>O,</a:t>
            </a:r>
            <a:r>
              <a:rPr lang="en-US" baseline="30000" dirty="0" smtClean="0"/>
              <a:t>13</a:t>
            </a:r>
            <a:r>
              <a:rPr lang="en-US" dirty="0" smtClean="0"/>
              <a:t>CO</a:t>
            </a:r>
            <a:r>
              <a:rPr lang="en-US" baseline="-25000" dirty="0" smtClean="0"/>
              <a:t>2</a:t>
            </a:r>
            <a:r>
              <a:rPr lang="en-US" dirty="0" smtClean="0"/>
              <a:t>, C</a:t>
            </a:r>
            <a:r>
              <a:rPr lang="en-US" baseline="30000" dirty="0" smtClean="0"/>
              <a:t>18</a:t>
            </a:r>
            <a:r>
              <a:rPr lang="en-US" dirty="0" smtClean="0"/>
              <a:t>O</a:t>
            </a:r>
            <a:r>
              <a:rPr lang="en-US" baseline="-25000" dirty="0" smtClean="0"/>
              <a:t>2</a:t>
            </a:r>
            <a:r>
              <a:rPr lang="en-US" dirty="0" smtClean="0"/>
              <a:t>)</a:t>
            </a:r>
          </a:p>
          <a:p>
            <a:r>
              <a:rPr lang="en-US" dirty="0" smtClean="0"/>
              <a:t>Measuring fluxes of greenhouse gases in Remote Areas without ac line power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6" name="Object 4"/>
          <p:cNvGraphicFramePr>
            <a:graphicFrameLocks noChangeAspect="1"/>
          </p:cNvGraphicFramePr>
          <p:nvPr/>
        </p:nvGraphicFramePr>
        <p:xfrm>
          <a:off x="838200" y="1143000"/>
          <a:ext cx="2971800" cy="2755900"/>
        </p:xfrm>
        <a:graphic>
          <a:graphicData uri="http://schemas.openxmlformats.org/presentationml/2006/ole">
            <p:oleObj spid="_x0000_s534530" name="SPW 8.0 Graph" r:id="rId3" imgW="5235840" imgH="4855320" progId="SigmaPlotGraphicObject.9">
              <p:embed/>
            </p:oleObj>
          </a:graphicData>
        </a:graphic>
      </p:graphicFrame>
      <p:graphicFrame>
        <p:nvGraphicFramePr>
          <p:cNvPr id="54277" name="Object 5"/>
          <p:cNvGraphicFramePr>
            <a:graphicFrameLocks noChangeAspect="1"/>
          </p:cNvGraphicFramePr>
          <p:nvPr/>
        </p:nvGraphicFramePr>
        <p:xfrm>
          <a:off x="5181600" y="1143000"/>
          <a:ext cx="2895600" cy="2724150"/>
        </p:xfrm>
        <a:graphic>
          <a:graphicData uri="http://schemas.openxmlformats.org/presentationml/2006/ole">
            <p:oleObj spid="_x0000_s534531" name="SPW 8.0 Graph" r:id="rId4" imgW="6127200" imgH="5766120" progId="SigmaPlotGraphicObject.9">
              <p:embed/>
            </p:oleObj>
          </a:graphicData>
        </a:graphic>
      </p:graphicFrame>
      <p:graphicFrame>
        <p:nvGraphicFramePr>
          <p:cNvPr id="54278" name="Object 6"/>
          <p:cNvGraphicFramePr>
            <a:graphicFrameLocks noChangeAspect="1"/>
          </p:cNvGraphicFramePr>
          <p:nvPr/>
        </p:nvGraphicFramePr>
        <p:xfrm>
          <a:off x="914400" y="4038600"/>
          <a:ext cx="2971800" cy="2638425"/>
        </p:xfrm>
        <a:graphic>
          <a:graphicData uri="http://schemas.openxmlformats.org/presentationml/2006/ole">
            <p:oleObj spid="_x0000_s534532" name="SPW 8.0 Graph" r:id="rId5" imgW="4863600" imgH="5088600" progId="SigmaPlotGraphicObject.9">
              <p:embed/>
            </p:oleObj>
          </a:graphicData>
        </a:graphic>
      </p:graphicFrame>
      <p:sp>
        <p:nvSpPr>
          <p:cNvPr id="54279" name="Rectangle 7"/>
          <p:cNvSpPr>
            <a:spLocks noGrp="1" noChangeArrowheads="1"/>
          </p:cNvSpPr>
          <p:nvPr>
            <p:ph type="title"/>
          </p:nvPr>
        </p:nvSpPr>
        <p:spPr>
          <a:xfrm>
            <a:off x="1752600" y="152400"/>
            <a:ext cx="6019800" cy="838200"/>
          </a:xfrm>
          <a:solidFill>
            <a:srgbClr val="CCFFFF"/>
          </a:solidFill>
          <a:ln>
            <a:solidFill>
              <a:schemeClr val="tx1"/>
            </a:solidFill>
          </a:ln>
        </p:spPr>
        <p:txBody>
          <a:bodyPr/>
          <a:lstStyle/>
          <a:p>
            <a:r>
              <a:rPr lang="en-US" sz="2000"/>
              <a:t>Contrary Evidence from Personal Experience:</a:t>
            </a:r>
            <a:br>
              <a:rPr lang="en-US" sz="2000"/>
            </a:br>
            <a:r>
              <a:rPr lang="en-US" sz="2000"/>
              <a:t>Crops, Grasslands and Forests</a:t>
            </a:r>
          </a:p>
        </p:txBody>
      </p:sp>
      <p:graphicFrame>
        <p:nvGraphicFramePr>
          <p:cNvPr id="54280" name="Object 8"/>
          <p:cNvGraphicFramePr>
            <a:graphicFrameLocks noChangeAspect="1"/>
          </p:cNvGraphicFramePr>
          <p:nvPr>
            <p:ph idx="1"/>
          </p:nvPr>
        </p:nvGraphicFramePr>
        <p:xfrm>
          <a:off x="5105400" y="4038600"/>
          <a:ext cx="3200400" cy="2498725"/>
        </p:xfrm>
        <a:graphic>
          <a:graphicData uri="http://schemas.openxmlformats.org/presentationml/2006/ole">
            <p:oleObj spid="_x0000_s534533" name="SPW 8.0 Graph" r:id="rId6" imgW="5490000" imgH="4285440" progId="SigmaPlotGraphicObject.9">
              <p:embed/>
            </p:oleObj>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nl-NL" smtClean="0"/>
              <a:t>ESPM 228 Adv Topic Micromet &amp; Biomet</a:t>
            </a:r>
            <a:endParaRPr lang="en-US"/>
          </a:p>
        </p:txBody>
      </p:sp>
      <p:pic>
        <p:nvPicPr>
          <p:cNvPr id="257026" name="Picture 2"/>
          <p:cNvPicPr>
            <a:picLocks noChangeAspect="1" noChangeArrowheads="1"/>
          </p:cNvPicPr>
          <p:nvPr/>
        </p:nvPicPr>
        <p:blipFill>
          <a:blip r:embed="rId2" cstate="print"/>
          <a:srcRect/>
          <a:stretch>
            <a:fillRect/>
          </a:stretch>
        </p:blipFill>
        <p:spPr bwMode="auto">
          <a:xfrm>
            <a:off x="914400" y="1047750"/>
            <a:ext cx="2886075" cy="4762500"/>
          </a:xfrm>
          <a:prstGeom prst="rect">
            <a:avLst/>
          </a:prstGeom>
          <a:noFill/>
          <a:ln w="9525">
            <a:noFill/>
            <a:miter lim="800000"/>
            <a:headEnd/>
            <a:tailEnd/>
          </a:ln>
        </p:spPr>
      </p:pic>
      <p:sp>
        <p:nvSpPr>
          <p:cNvPr id="4" name="TextBox 3"/>
          <p:cNvSpPr txBox="1"/>
          <p:nvPr/>
        </p:nvSpPr>
        <p:spPr>
          <a:xfrm>
            <a:off x="710902" y="228600"/>
            <a:ext cx="7772129" cy="707886"/>
          </a:xfrm>
          <a:prstGeom prst="rect">
            <a:avLst/>
          </a:prstGeom>
          <a:noFill/>
        </p:spPr>
        <p:txBody>
          <a:bodyPr wrap="none" rtlCol="0">
            <a:spAutoFit/>
          </a:bodyPr>
          <a:lstStyle/>
          <a:p>
            <a:pPr algn="ctr"/>
            <a:r>
              <a:rPr lang="en-US" sz="2000" dirty="0" smtClean="0">
                <a:latin typeface="+mn-lt"/>
              </a:rPr>
              <a:t>Many Studies Don’t Consider Heat Storage</a:t>
            </a:r>
          </a:p>
          <a:p>
            <a:pPr algn="ctr"/>
            <a:r>
              <a:rPr lang="en-US" sz="2000" dirty="0" smtClean="0">
                <a:latin typeface="+mn-lt"/>
              </a:rPr>
              <a:t> of Forests Well, or at All, and Close Energy Balance when they Do</a:t>
            </a:r>
            <a:endParaRPr lang="en-US" sz="2000" dirty="0">
              <a:latin typeface="+mn-lt"/>
            </a:endParaRPr>
          </a:p>
        </p:txBody>
      </p:sp>
      <p:sp>
        <p:nvSpPr>
          <p:cNvPr id="5" name="TextBox 4"/>
          <p:cNvSpPr txBox="1"/>
          <p:nvPr/>
        </p:nvSpPr>
        <p:spPr>
          <a:xfrm>
            <a:off x="457200" y="6096000"/>
            <a:ext cx="2659702" cy="307777"/>
          </a:xfrm>
          <a:prstGeom prst="rect">
            <a:avLst/>
          </a:prstGeom>
          <a:noFill/>
        </p:spPr>
        <p:txBody>
          <a:bodyPr wrap="none" rtlCol="0">
            <a:spAutoFit/>
          </a:bodyPr>
          <a:lstStyle/>
          <a:p>
            <a:r>
              <a:rPr lang="en-US" sz="1400" dirty="0" smtClean="0"/>
              <a:t>Lindroth et al 2010 </a:t>
            </a:r>
            <a:r>
              <a:rPr lang="en-US" sz="1400" dirty="0" err="1" smtClean="0"/>
              <a:t>Biogeoscience</a:t>
            </a:r>
            <a:endParaRPr lang="en-US" sz="1400" dirty="0"/>
          </a:p>
        </p:txBody>
      </p:sp>
      <p:pic>
        <p:nvPicPr>
          <p:cNvPr id="188417" name="Picture 1"/>
          <p:cNvPicPr>
            <a:picLocks noChangeAspect="1" noChangeArrowheads="1"/>
          </p:cNvPicPr>
          <p:nvPr/>
        </p:nvPicPr>
        <p:blipFill>
          <a:blip r:embed="rId3" cstate="print"/>
          <a:srcRect/>
          <a:stretch>
            <a:fillRect/>
          </a:stretch>
        </p:blipFill>
        <p:spPr bwMode="auto">
          <a:xfrm>
            <a:off x="5105400" y="1219200"/>
            <a:ext cx="2476500" cy="4724400"/>
          </a:xfrm>
          <a:prstGeom prst="rect">
            <a:avLst/>
          </a:prstGeom>
          <a:noFill/>
          <a:ln w="9525">
            <a:noFill/>
            <a:miter lim="800000"/>
            <a:headEnd/>
            <a:tailEnd/>
          </a:ln>
        </p:spPr>
      </p:pic>
      <p:sp>
        <p:nvSpPr>
          <p:cNvPr id="7" name="TextBox 6"/>
          <p:cNvSpPr txBox="1"/>
          <p:nvPr/>
        </p:nvSpPr>
        <p:spPr>
          <a:xfrm>
            <a:off x="6172200" y="6172200"/>
            <a:ext cx="2558586" cy="338554"/>
          </a:xfrm>
          <a:prstGeom prst="rect">
            <a:avLst/>
          </a:prstGeom>
          <a:noFill/>
        </p:spPr>
        <p:txBody>
          <a:bodyPr wrap="none" rtlCol="0">
            <a:spAutoFit/>
          </a:bodyPr>
          <a:lstStyle/>
          <a:p>
            <a:r>
              <a:rPr lang="en-US" sz="1600" dirty="0" err="1" smtClean="0"/>
              <a:t>Haverd</a:t>
            </a:r>
            <a:r>
              <a:rPr lang="en-US" sz="1600" dirty="0" smtClean="0"/>
              <a:t> et al 2007 </a:t>
            </a:r>
            <a:r>
              <a:rPr lang="en-US" sz="1600" dirty="0" err="1" smtClean="0"/>
              <a:t>AgForMet</a:t>
            </a:r>
            <a:endParaRPr lang="en-US" sz="16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title"/>
          </p:nvPr>
        </p:nvSpPr>
        <p:spPr>
          <a:xfrm>
            <a:off x="609600" y="304800"/>
            <a:ext cx="5257800" cy="1143000"/>
          </a:xfrm>
          <a:solidFill>
            <a:srgbClr val="FFFF99"/>
          </a:solidFill>
          <a:ln>
            <a:solidFill>
              <a:schemeClr val="tx1"/>
            </a:solidFill>
          </a:ln>
        </p:spPr>
        <p:txBody>
          <a:bodyPr/>
          <a:lstStyle/>
          <a:p>
            <a:pPr eaLnBrk="1" hangingPunct="1"/>
            <a:r>
              <a:rPr lang="en-US" sz="2400" dirty="0" smtClean="0">
                <a:latin typeface="Arial" charset="0"/>
              </a:rPr>
              <a:t>FLUXNET: From Sea to Shining Sea</a:t>
            </a:r>
            <a:br>
              <a:rPr lang="en-US" sz="2400" dirty="0" smtClean="0">
                <a:latin typeface="Arial" charset="0"/>
              </a:rPr>
            </a:br>
            <a:r>
              <a:rPr lang="en-US" sz="2400" dirty="0" smtClean="0">
                <a:latin typeface="Arial" charset="0"/>
              </a:rPr>
              <a:t>500+ Sites, </a:t>
            </a:r>
            <a:r>
              <a:rPr lang="en-US" sz="2400" i="1" dirty="0" smtClean="0">
                <a:latin typeface="Arial" charset="0"/>
              </a:rPr>
              <a:t>circa</a:t>
            </a:r>
            <a:r>
              <a:rPr lang="en-US" sz="2400" dirty="0" smtClean="0">
                <a:latin typeface="Arial" charset="0"/>
              </a:rPr>
              <a:t> 2009</a:t>
            </a:r>
          </a:p>
        </p:txBody>
      </p:sp>
      <p:pic>
        <p:nvPicPr>
          <p:cNvPr id="43010" name="Picture 2" descr="Click image for full size FLUXNET Graphic">
            <a:hlinkClick r:id="rId3"/>
          </p:cNvPr>
          <p:cNvPicPr>
            <a:picLocks noChangeAspect="1" noChangeArrowheads="1"/>
          </p:cNvPicPr>
          <p:nvPr/>
        </p:nvPicPr>
        <p:blipFill>
          <a:blip r:embed="rId4" cstate="print"/>
          <a:srcRect/>
          <a:stretch>
            <a:fillRect/>
          </a:stretch>
        </p:blipFill>
        <p:spPr bwMode="auto">
          <a:xfrm>
            <a:off x="762000" y="1828800"/>
            <a:ext cx="7620000" cy="4333875"/>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Limits and Criteria for Network Design for Treaty Verification</a:t>
            </a:r>
            <a:endParaRPr lang="en-US" sz="3600" dirty="0"/>
          </a:p>
        </p:txBody>
      </p:sp>
      <p:sp>
        <p:nvSpPr>
          <p:cNvPr id="3" name="Content Placeholder 2"/>
          <p:cNvSpPr>
            <a:spLocks noGrp="1"/>
          </p:cNvSpPr>
          <p:nvPr>
            <p:ph idx="1"/>
          </p:nvPr>
        </p:nvSpPr>
        <p:spPr/>
        <p:txBody>
          <a:bodyPr>
            <a:normAutofit lnSpcReduction="10000"/>
          </a:bodyPr>
          <a:lstStyle/>
          <a:p>
            <a:r>
              <a:rPr lang="en-US" dirty="0" smtClean="0"/>
              <a:t>Can We Statistically-Sample or Augment Regional, Continental and Global Scale C Budgets with a Sparse Network of Flux Towers?</a:t>
            </a:r>
          </a:p>
          <a:p>
            <a:r>
              <a:rPr lang="en-US" dirty="0" smtClean="0"/>
              <a:t>If Yes:</a:t>
            </a:r>
          </a:p>
          <a:p>
            <a:pPr lvl="1"/>
            <a:r>
              <a:rPr lang="en-US" dirty="0" smtClean="0"/>
              <a:t>How Many Towers are Enough?</a:t>
            </a:r>
          </a:p>
          <a:p>
            <a:pPr lvl="1"/>
            <a:r>
              <a:rPr lang="en-US" dirty="0" smtClean="0"/>
              <a:t>Where Should the Towers Be?</a:t>
            </a:r>
          </a:p>
          <a:p>
            <a:pPr lvl="1"/>
            <a:r>
              <a:rPr lang="en-US" dirty="0" smtClean="0"/>
              <a:t>How Good is Good Enough with regards to Fluxes?</a:t>
            </a:r>
          </a:p>
          <a:p>
            <a:pPr lvl="1"/>
            <a:r>
              <a:rPr lang="en-US" dirty="0" smtClean="0"/>
              <a:t>How Long Should We Collect Data?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304800"/>
            <a:ext cx="6429581" cy="1631216"/>
          </a:xfrm>
          <a:prstGeom prst="rect">
            <a:avLst/>
          </a:prstGeom>
          <a:noFill/>
        </p:spPr>
        <p:txBody>
          <a:bodyPr wrap="none" rtlCol="0">
            <a:spAutoFit/>
          </a:bodyPr>
          <a:lstStyle/>
          <a:p>
            <a:r>
              <a:rPr lang="en-US" sz="2000" dirty="0" smtClean="0"/>
              <a:t>How many Towers are needed to estimate mean NEE, GPP</a:t>
            </a:r>
          </a:p>
          <a:p>
            <a:r>
              <a:rPr lang="en-US" sz="2000" dirty="0" smtClean="0"/>
              <a:t>and assess </a:t>
            </a:r>
            <a:r>
              <a:rPr lang="en-US" sz="2000" dirty="0" err="1" smtClean="0"/>
              <a:t>Interannual</a:t>
            </a:r>
            <a:r>
              <a:rPr lang="en-US" sz="2000" dirty="0" smtClean="0"/>
              <a:t> Variability, at the Global Scale?</a:t>
            </a:r>
          </a:p>
          <a:p>
            <a:endParaRPr lang="en-US" sz="2000" dirty="0" smtClean="0"/>
          </a:p>
          <a:p>
            <a:r>
              <a:rPr lang="en-US" sz="2000" dirty="0" smtClean="0"/>
              <a:t>Green Plants Abhor a Vacuum, Most Use C</a:t>
            </a:r>
            <a:r>
              <a:rPr lang="en-US" sz="2000" baseline="-25000" dirty="0" smtClean="0"/>
              <a:t>3</a:t>
            </a:r>
            <a:r>
              <a:rPr lang="en-US" sz="2000" dirty="0" smtClean="0"/>
              <a:t> Photosynthesis,</a:t>
            </a:r>
          </a:p>
          <a:p>
            <a:r>
              <a:rPr lang="en-US" sz="2000" dirty="0" smtClean="0"/>
              <a:t> so we May Not need to be Everywhere, All of the Time</a:t>
            </a:r>
            <a:endParaRPr lang="en-US" sz="2000" dirty="0"/>
          </a:p>
        </p:txBody>
      </p:sp>
      <p:sp>
        <p:nvSpPr>
          <p:cNvPr id="5" name="TextBox 4"/>
          <p:cNvSpPr txBox="1"/>
          <p:nvPr/>
        </p:nvSpPr>
        <p:spPr>
          <a:xfrm>
            <a:off x="1066800" y="6096000"/>
            <a:ext cx="6582571" cy="369332"/>
          </a:xfrm>
          <a:prstGeom prst="rect">
            <a:avLst/>
          </a:prstGeom>
          <a:noFill/>
        </p:spPr>
        <p:txBody>
          <a:bodyPr wrap="none" rtlCol="0">
            <a:spAutoFit/>
          </a:bodyPr>
          <a:lstStyle/>
          <a:p>
            <a:r>
              <a:rPr lang="en-US" dirty="0" smtClean="0"/>
              <a:t>We Need about 75 towers to produce Robust and Invariant Statistics</a:t>
            </a:r>
            <a:endParaRPr lang="en-US" dirty="0"/>
          </a:p>
        </p:txBody>
      </p:sp>
      <p:pic>
        <p:nvPicPr>
          <p:cNvPr id="6" name="Picture 5" descr="nee vs sites.png"/>
          <p:cNvPicPr>
            <a:picLocks noChangeAspect="1"/>
          </p:cNvPicPr>
          <p:nvPr/>
        </p:nvPicPr>
        <p:blipFill>
          <a:blip r:embed="rId4" cstate="print"/>
          <a:stretch>
            <a:fillRect/>
          </a:stretch>
        </p:blipFill>
        <p:spPr>
          <a:xfrm>
            <a:off x="2005796" y="2057400"/>
            <a:ext cx="5132408" cy="385844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122" name="Object 1"/>
          <p:cNvGraphicFramePr>
            <a:graphicFrameLocks noChangeAspect="1"/>
          </p:cNvGraphicFramePr>
          <p:nvPr/>
        </p:nvGraphicFramePr>
        <p:xfrm>
          <a:off x="1447800" y="838200"/>
          <a:ext cx="6324600" cy="4975225"/>
        </p:xfrm>
        <a:graphic>
          <a:graphicData uri="http://schemas.openxmlformats.org/presentationml/2006/ole">
            <p:oleObj spid="_x0000_s76802" name="SPW 10.0 Graph" r:id="rId4" imgW="5477256" imgH="4304081" progId="SigmaPlotGraphicObject.9">
              <p:embed/>
            </p:oleObj>
          </a:graphicData>
        </a:graphic>
      </p:graphicFrame>
      <p:sp>
        <p:nvSpPr>
          <p:cNvPr id="5124" name="TextBox 3"/>
          <p:cNvSpPr txBox="1">
            <a:spLocks noChangeArrowheads="1"/>
          </p:cNvSpPr>
          <p:nvPr/>
        </p:nvSpPr>
        <p:spPr bwMode="auto">
          <a:xfrm>
            <a:off x="762000" y="6324600"/>
            <a:ext cx="2460289" cy="276999"/>
          </a:xfrm>
          <a:prstGeom prst="rect">
            <a:avLst/>
          </a:prstGeom>
          <a:noFill/>
          <a:ln w="9525">
            <a:noFill/>
            <a:miter lim="800000"/>
            <a:headEnd/>
            <a:tailEnd/>
          </a:ln>
        </p:spPr>
        <p:txBody>
          <a:bodyPr wrap="none">
            <a:spAutoFit/>
          </a:bodyPr>
          <a:lstStyle/>
          <a:p>
            <a:r>
              <a:rPr lang="en-US" sz="1200" dirty="0"/>
              <a:t>Baldocchi, Austral J Botany, </a:t>
            </a:r>
            <a:r>
              <a:rPr lang="en-US" sz="1200" dirty="0" smtClean="0"/>
              <a:t>2008</a:t>
            </a:r>
            <a:endParaRPr lang="en-US" sz="1200" dirty="0"/>
          </a:p>
        </p:txBody>
      </p:sp>
      <p:sp>
        <p:nvSpPr>
          <p:cNvPr id="5125" name="TextBox 4"/>
          <p:cNvSpPr txBox="1">
            <a:spLocks noChangeArrowheads="1"/>
          </p:cNvSpPr>
          <p:nvPr/>
        </p:nvSpPr>
        <p:spPr bwMode="auto">
          <a:xfrm>
            <a:off x="685800" y="457200"/>
            <a:ext cx="8045450" cy="369888"/>
          </a:xfrm>
          <a:prstGeom prst="rect">
            <a:avLst/>
          </a:prstGeom>
          <a:noFill/>
          <a:ln w="9525">
            <a:noFill/>
            <a:miter lim="800000"/>
            <a:headEnd/>
            <a:tailEnd/>
          </a:ln>
        </p:spPr>
        <p:txBody>
          <a:bodyPr wrap="none">
            <a:spAutoFit/>
          </a:bodyPr>
          <a:lstStyle/>
          <a:p>
            <a:r>
              <a:rPr lang="en-US" sz="1800"/>
              <a:t>Probability Distribution of Published NEE Measurements, Integrated Annually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3727" y="381000"/>
            <a:ext cx="8216545" cy="1200329"/>
          </a:xfrm>
          <a:prstGeom prst="rect">
            <a:avLst/>
          </a:prstGeom>
          <a:noFill/>
        </p:spPr>
        <p:txBody>
          <a:bodyPr wrap="none" rtlCol="0">
            <a:spAutoFit/>
          </a:bodyPr>
          <a:lstStyle/>
          <a:p>
            <a:pPr algn="ctr"/>
            <a:r>
              <a:rPr lang="en-US" sz="1800" dirty="0" err="1" smtClean="0"/>
              <a:t>Interannual</a:t>
            </a:r>
            <a:r>
              <a:rPr lang="en-US" sz="1800" dirty="0" smtClean="0"/>
              <a:t> Variability of the Statistics of NEE </a:t>
            </a:r>
            <a:r>
              <a:rPr lang="en-US" dirty="0" smtClean="0"/>
              <a:t>is Small across a sub-network of 75 Sites</a:t>
            </a:r>
          </a:p>
          <a:p>
            <a:pPr algn="ctr"/>
            <a:endParaRPr lang="en-US" sz="1800" dirty="0" smtClean="0"/>
          </a:p>
          <a:p>
            <a:pPr algn="ctr"/>
            <a:r>
              <a:rPr lang="en-US" sz="1800" dirty="0" smtClean="0"/>
              <a:t> Mean NEE Ranges between -220 to -243 </a:t>
            </a:r>
            <a:r>
              <a:rPr lang="en-US" sz="1800" dirty="0" err="1" smtClean="0"/>
              <a:t>gC</a:t>
            </a:r>
            <a:r>
              <a:rPr lang="en-US" sz="1800" dirty="0" smtClean="0"/>
              <a:t> m</a:t>
            </a:r>
            <a:r>
              <a:rPr lang="en-US" sz="1800" baseline="30000" dirty="0" smtClean="0"/>
              <a:t>-2</a:t>
            </a:r>
            <a:r>
              <a:rPr lang="en-US" sz="1800" dirty="0" smtClean="0"/>
              <a:t> y</a:t>
            </a:r>
            <a:r>
              <a:rPr lang="en-US" sz="1800" baseline="30000" dirty="0" smtClean="0"/>
              <a:t>-1</a:t>
            </a:r>
            <a:endParaRPr lang="en-US" dirty="0" smtClean="0"/>
          </a:p>
          <a:p>
            <a:pPr algn="ctr"/>
            <a:r>
              <a:rPr lang="en-US" sz="1800" dirty="0" smtClean="0"/>
              <a:t>Standard Deviation Ranges between 35.2 </a:t>
            </a:r>
            <a:r>
              <a:rPr lang="en-US" dirty="0" smtClean="0"/>
              <a:t>and 39.9 </a:t>
            </a:r>
            <a:r>
              <a:rPr lang="en-US" dirty="0" err="1" smtClean="0"/>
              <a:t>gC</a:t>
            </a:r>
            <a:r>
              <a:rPr lang="en-US" dirty="0" smtClean="0"/>
              <a:t> m</a:t>
            </a:r>
            <a:r>
              <a:rPr lang="en-US" baseline="30000" dirty="0" smtClean="0"/>
              <a:t>-2</a:t>
            </a:r>
            <a:r>
              <a:rPr lang="en-US" dirty="0" smtClean="0"/>
              <a:t> y</a:t>
            </a:r>
            <a:r>
              <a:rPr lang="en-US" baseline="30000" dirty="0" smtClean="0"/>
              <a:t>-1</a:t>
            </a:r>
            <a:r>
              <a:rPr lang="en-US" sz="1800" dirty="0" smtClean="0"/>
              <a:t>   </a:t>
            </a:r>
          </a:p>
        </p:txBody>
      </p:sp>
      <p:graphicFrame>
        <p:nvGraphicFramePr>
          <p:cNvPr id="210948" name="Object 4"/>
          <p:cNvGraphicFramePr>
            <a:graphicFrameLocks noChangeAspect="1"/>
          </p:cNvGraphicFramePr>
          <p:nvPr/>
        </p:nvGraphicFramePr>
        <p:xfrm>
          <a:off x="1815306" y="2057400"/>
          <a:ext cx="5513387" cy="4060825"/>
        </p:xfrm>
        <a:graphic>
          <a:graphicData uri="http://schemas.openxmlformats.org/presentationml/2006/ole">
            <p:oleObj spid="_x0000_s340994" name="SPW 10.0 Graph" r:id="rId4" imgW="5513760" imgH="4061520" progId="SigmaPlotGraphicObject.9">
              <p:embed/>
            </p:oleObj>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533400"/>
            <a:ext cx="5621474" cy="646331"/>
          </a:xfrm>
          <a:prstGeom prst="rect">
            <a:avLst/>
          </a:prstGeom>
          <a:noFill/>
        </p:spPr>
        <p:txBody>
          <a:bodyPr wrap="none" rtlCol="0">
            <a:spAutoFit/>
          </a:bodyPr>
          <a:lstStyle/>
          <a:p>
            <a:pPr algn="ctr"/>
            <a:r>
              <a:rPr lang="en-US" sz="1800" dirty="0" err="1" smtClean="0"/>
              <a:t>Interannual</a:t>
            </a:r>
            <a:r>
              <a:rPr lang="en-US" sz="1800" dirty="0" smtClean="0"/>
              <a:t> Variability in GPP is small, too,</a:t>
            </a:r>
          </a:p>
          <a:p>
            <a:pPr algn="ctr"/>
            <a:r>
              <a:rPr lang="en-US" sz="1800" dirty="0" smtClean="0"/>
              <a:t> across the Global Network (1103 to 1162 </a:t>
            </a:r>
            <a:r>
              <a:rPr lang="en-US" sz="1800" dirty="0" err="1" smtClean="0"/>
              <a:t>gC</a:t>
            </a:r>
            <a:r>
              <a:rPr lang="en-US" sz="1800" dirty="0" smtClean="0"/>
              <a:t> m</a:t>
            </a:r>
            <a:r>
              <a:rPr lang="en-US" sz="1800" baseline="30000" dirty="0" smtClean="0"/>
              <a:t>-2</a:t>
            </a:r>
            <a:r>
              <a:rPr lang="en-US" sz="1800" dirty="0" smtClean="0"/>
              <a:t> y</a:t>
            </a:r>
            <a:r>
              <a:rPr lang="en-US" sz="1800" baseline="30000" dirty="0" smtClean="0"/>
              <a:t>-1</a:t>
            </a:r>
            <a:r>
              <a:rPr lang="en-US" sz="1800" dirty="0" smtClean="0"/>
              <a:t>)</a:t>
            </a:r>
            <a:endParaRPr lang="en-US" sz="1800" dirty="0"/>
          </a:p>
        </p:txBody>
      </p:sp>
      <p:graphicFrame>
        <p:nvGraphicFramePr>
          <p:cNvPr id="209923" name="Object 3"/>
          <p:cNvGraphicFramePr>
            <a:graphicFrameLocks noChangeAspect="1"/>
          </p:cNvGraphicFramePr>
          <p:nvPr/>
        </p:nvGraphicFramePr>
        <p:xfrm>
          <a:off x="1981200" y="1277519"/>
          <a:ext cx="4966494" cy="4302961"/>
        </p:xfrm>
        <a:graphic>
          <a:graphicData uri="http://schemas.openxmlformats.org/presentationml/2006/ole">
            <p:oleObj spid="_x0000_s342018" name="SPW 10.0 Graph" r:id="rId4" imgW="5513760" imgH="4777560" progId="SigmaPlotGraphicObject.9">
              <p:embed/>
            </p:oleObj>
          </a:graphicData>
        </a:graphic>
      </p:graphicFrame>
      <p:sp>
        <p:nvSpPr>
          <p:cNvPr id="4" name="TextBox 3"/>
          <p:cNvSpPr txBox="1"/>
          <p:nvPr/>
        </p:nvSpPr>
        <p:spPr>
          <a:xfrm>
            <a:off x="1801209" y="5715000"/>
            <a:ext cx="5541581" cy="923330"/>
          </a:xfrm>
          <a:prstGeom prst="rect">
            <a:avLst/>
          </a:prstGeom>
          <a:noFill/>
        </p:spPr>
        <p:txBody>
          <a:bodyPr wrap="none" rtlCol="0">
            <a:spAutoFit/>
          </a:bodyPr>
          <a:lstStyle/>
          <a:p>
            <a:pPr algn="ctr"/>
            <a:r>
              <a:rPr lang="en-US" dirty="0" smtClean="0"/>
              <a:t>Assuming Global Arable Land area is 110 10</a:t>
            </a:r>
            <a:r>
              <a:rPr lang="en-US" baseline="30000" dirty="0" smtClean="0"/>
              <a:t>6</a:t>
            </a:r>
            <a:r>
              <a:rPr lang="en-US" dirty="0" smtClean="0"/>
              <a:t> km</a:t>
            </a:r>
            <a:r>
              <a:rPr lang="en-US" baseline="30000" dirty="0" smtClean="0"/>
              <a:t>2</a:t>
            </a:r>
            <a:r>
              <a:rPr lang="en-US" dirty="0" smtClean="0"/>
              <a:t>, </a:t>
            </a:r>
          </a:p>
          <a:p>
            <a:pPr algn="ctr"/>
            <a:r>
              <a:rPr lang="en-US" dirty="0" smtClean="0"/>
              <a:t>Mean Global GPP ranges between 121.3 and 127.8 </a:t>
            </a:r>
            <a:r>
              <a:rPr lang="en-US" dirty="0" err="1" smtClean="0"/>
              <a:t>PgC</a:t>
            </a:r>
            <a:r>
              <a:rPr lang="en-US" dirty="0" smtClean="0"/>
              <a:t>/y</a:t>
            </a:r>
          </a:p>
          <a:p>
            <a:pPr algn="ctr"/>
            <a:r>
              <a:rPr lang="en-US" dirty="0" smtClean="0"/>
              <a:t>Precision is about +/- 7 </a:t>
            </a:r>
            <a:r>
              <a:rPr lang="en-US" dirty="0" err="1" smtClean="0"/>
              <a:t>PgC</a:t>
            </a:r>
            <a:r>
              <a:rPr lang="en-US" dirty="0" smtClean="0"/>
              <a:t>/y</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7170" name="Object 1"/>
          <p:cNvGraphicFramePr>
            <a:graphicFrameLocks noChangeAspect="1"/>
          </p:cNvGraphicFramePr>
          <p:nvPr/>
        </p:nvGraphicFramePr>
        <p:xfrm>
          <a:off x="1447800" y="1447800"/>
          <a:ext cx="6249988" cy="4572000"/>
        </p:xfrm>
        <a:graphic>
          <a:graphicData uri="http://schemas.openxmlformats.org/presentationml/2006/ole">
            <p:oleObj spid="_x0000_s77826" name="SPW 10.0 Graph" r:id="rId4" imgW="5618988" imgH="4112057" progId="SigmaPlotGraphicObject.9">
              <p:embed/>
            </p:oleObj>
          </a:graphicData>
        </a:graphic>
      </p:graphicFrame>
      <p:sp>
        <p:nvSpPr>
          <p:cNvPr id="7172" name="TextBox 3"/>
          <p:cNvSpPr txBox="1">
            <a:spLocks noChangeArrowheads="1"/>
          </p:cNvSpPr>
          <p:nvPr/>
        </p:nvSpPr>
        <p:spPr bwMode="auto">
          <a:xfrm>
            <a:off x="533400" y="6248400"/>
            <a:ext cx="2428422" cy="276999"/>
          </a:xfrm>
          <a:prstGeom prst="rect">
            <a:avLst/>
          </a:prstGeom>
          <a:noFill/>
          <a:ln w="9525">
            <a:noFill/>
            <a:miter lim="800000"/>
            <a:headEnd/>
            <a:tailEnd/>
          </a:ln>
        </p:spPr>
        <p:txBody>
          <a:bodyPr wrap="none">
            <a:spAutoFit/>
          </a:bodyPr>
          <a:lstStyle/>
          <a:p>
            <a:r>
              <a:rPr lang="en-US" sz="1200" dirty="0"/>
              <a:t>Baldocchi, Austral J </a:t>
            </a:r>
            <a:r>
              <a:rPr lang="en-US" sz="1200" dirty="0" smtClean="0"/>
              <a:t>Botany 2008</a:t>
            </a:r>
            <a:endParaRPr lang="en-US" sz="1200" dirty="0"/>
          </a:p>
        </p:txBody>
      </p:sp>
      <p:sp>
        <p:nvSpPr>
          <p:cNvPr id="7173" name="TextBox 4"/>
          <p:cNvSpPr txBox="1">
            <a:spLocks noChangeArrowheads="1"/>
          </p:cNvSpPr>
          <p:nvPr/>
        </p:nvSpPr>
        <p:spPr bwMode="auto">
          <a:xfrm>
            <a:off x="304800" y="304800"/>
            <a:ext cx="8651875" cy="708025"/>
          </a:xfrm>
          <a:prstGeom prst="rect">
            <a:avLst/>
          </a:prstGeom>
          <a:noFill/>
          <a:ln w="9525">
            <a:noFill/>
            <a:miter lim="800000"/>
            <a:headEnd/>
            <a:tailEnd/>
          </a:ln>
        </p:spPr>
        <p:txBody>
          <a:bodyPr>
            <a:spAutoFit/>
          </a:bodyPr>
          <a:lstStyle/>
          <a:p>
            <a:pPr algn="ctr"/>
            <a:r>
              <a:rPr lang="en-US" sz="2000"/>
              <a:t>Ecosystem Respiration Scales Tightly with Ecosystem Photosynthesis,</a:t>
            </a:r>
          </a:p>
          <a:p>
            <a:pPr algn="ctr"/>
            <a:r>
              <a:rPr lang="en-US" sz="2000"/>
              <a:t> But Is with Offset by Disturbance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61" name="Object 1"/>
          <p:cNvGraphicFramePr>
            <a:graphicFrameLocks noChangeAspect="1"/>
          </p:cNvGraphicFramePr>
          <p:nvPr/>
        </p:nvGraphicFramePr>
        <p:xfrm>
          <a:off x="1778793" y="1066800"/>
          <a:ext cx="5586413" cy="4965700"/>
        </p:xfrm>
        <a:graphic>
          <a:graphicData uri="http://schemas.openxmlformats.org/presentationml/2006/ole">
            <p:oleObj spid="_x0000_s499714" name="SPW 10.0 Graph" r:id="rId3" imgW="5586840" imgH="4965840" progId="SigmaPlotGraphicObject.9">
              <p:embed/>
            </p:oleObj>
          </a:graphicData>
        </a:graphic>
      </p:graphicFrame>
      <p:sp>
        <p:nvSpPr>
          <p:cNvPr id="5" name="TextBox 4"/>
          <p:cNvSpPr txBox="1"/>
          <p:nvPr/>
        </p:nvSpPr>
        <p:spPr>
          <a:xfrm>
            <a:off x="1828800" y="381000"/>
            <a:ext cx="6583918" cy="369332"/>
          </a:xfrm>
          <a:prstGeom prst="rect">
            <a:avLst/>
          </a:prstGeom>
          <a:noFill/>
        </p:spPr>
        <p:txBody>
          <a:bodyPr wrap="none" rtlCol="0">
            <a:spAutoFit/>
          </a:bodyPr>
          <a:lstStyle/>
          <a:p>
            <a:r>
              <a:rPr lang="en-US" dirty="0" smtClean="0"/>
              <a:t>Net Carbon Exchange is a Function of Time Since Disturbance</a:t>
            </a:r>
            <a:endParaRPr lang="en-US" dirty="0"/>
          </a:p>
        </p:txBody>
      </p:sp>
      <p:sp>
        <p:nvSpPr>
          <p:cNvPr id="6" name="TextBox 5"/>
          <p:cNvSpPr txBox="1">
            <a:spLocks noChangeArrowheads="1"/>
          </p:cNvSpPr>
          <p:nvPr/>
        </p:nvSpPr>
        <p:spPr bwMode="auto">
          <a:xfrm>
            <a:off x="533400" y="6248400"/>
            <a:ext cx="2460625" cy="276225"/>
          </a:xfrm>
          <a:prstGeom prst="rect">
            <a:avLst/>
          </a:prstGeom>
          <a:noFill/>
          <a:ln w="9525">
            <a:noFill/>
            <a:miter lim="800000"/>
            <a:headEnd/>
            <a:tailEnd/>
          </a:ln>
        </p:spPr>
        <p:txBody>
          <a:bodyPr wrap="none">
            <a:spAutoFit/>
          </a:bodyPr>
          <a:lstStyle/>
          <a:p>
            <a:r>
              <a:rPr lang="en-US" sz="1200" dirty="0">
                <a:latin typeface="Calibri" pitchFamily="34" charset="0"/>
              </a:rPr>
              <a:t>Baldocchi, Austral J Botany, 2008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Flux Methods Appropriate for Slower Sensors, e.g. FTIR</a:t>
            </a:r>
            <a:endParaRPr lang="en-US" sz="2800" dirty="0"/>
          </a:p>
        </p:txBody>
      </p:sp>
      <p:sp>
        <p:nvSpPr>
          <p:cNvPr id="3" name="Content Placeholder 2"/>
          <p:cNvSpPr>
            <a:spLocks noGrp="1"/>
          </p:cNvSpPr>
          <p:nvPr>
            <p:ph idx="1"/>
          </p:nvPr>
        </p:nvSpPr>
        <p:spPr>
          <a:xfrm>
            <a:off x="457200" y="1600200"/>
            <a:ext cx="5943600" cy="4525963"/>
          </a:xfrm>
        </p:spPr>
        <p:txBody>
          <a:bodyPr/>
          <a:lstStyle/>
          <a:p>
            <a:r>
              <a:rPr lang="en-US" dirty="0" smtClean="0"/>
              <a:t>Relaxed Eddy Accumulation</a:t>
            </a:r>
          </a:p>
          <a:p>
            <a:pPr>
              <a:buNone/>
            </a:pPr>
            <a:endParaRPr lang="en-US" dirty="0" smtClean="0"/>
          </a:p>
          <a:p>
            <a:r>
              <a:rPr lang="en-US" dirty="0" smtClean="0"/>
              <a:t>Modified Gradient Approach</a:t>
            </a:r>
          </a:p>
          <a:p>
            <a:pPr>
              <a:buNone/>
            </a:pPr>
            <a:endParaRPr lang="en-US" dirty="0" smtClean="0"/>
          </a:p>
          <a:p>
            <a:r>
              <a:rPr lang="en-US" dirty="0" smtClean="0"/>
              <a:t>Integrated Profile</a:t>
            </a:r>
          </a:p>
          <a:p>
            <a:pPr>
              <a:buNone/>
            </a:pPr>
            <a:endParaRPr lang="en-US" dirty="0" smtClean="0"/>
          </a:p>
          <a:p>
            <a:r>
              <a:rPr lang="en-US" dirty="0" err="1" smtClean="0"/>
              <a:t>Disjunct</a:t>
            </a:r>
            <a:r>
              <a:rPr lang="en-US" dirty="0" smtClean="0"/>
              <a:t> Sampling</a:t>
            </a:r>
            <a:endParaRPr lang="en-US" dirty="0"/>
          </a:p>
        </p:txBody>
      </p:sp>
      <p:graphicFrame>
        <p:nvGraphicFramePr>
          <p:cNvPr id="157698" name="Object 4"/>
          <p:cNvGraphicFramePr>
            <a:graphicFrameLocks noChangeAspect="1"/>
          </p:cNvGraphicFramePr>
          <p:nvPr/>
        </p:nvGraphicFramePr>
        <p:xfrm>
          <a:off x="4876800" y="1066800"/>
          <a:ext cx="4038600" cy="623382"/>
        </p:xfrm>
        <a:graphic>
          <a:graphicData uri="http://schemas.openxmlformats.org/presentationml/2006/ole">
            <p:oleObj spid="_x0000_s395266" name="Equation" r:id="rId3" imgW="1663700" imgH="254000" progId="Equation.3">
              <p:embed/>
            </p:oleObj>
          </a:graphicData>
        </a:graphic>
      </p:graphicFrame>
      <p:graphicFrame>
        <p:nvGraphicFramePr>
          <p:cNvPr id="157700" name="Object 4"/>
          <p:cNvGraphicFramePr>
            <a:graphicFrameLocks noChangeAspect="1"/>
          </p:cNvGraphicFramePr>
          <p:nvPr/>
        </p:nvGraphicFramePr>
        <p:xfrm>
          <a:off x="4267200" y="3962400"/>
          <a:ext cx="3785365" cy="1066800"/>
        </p:xfrm>
        <a:graphic>
          <a:graphicData uri="http://schemas.openxmlformats.org/presentationml/2006/ole">
            <p:oleObj spid="_x0000_s395267" name="MathType Equation" r:id="rId4" imgW="1726451" imgH="482391" progId="Equation">
              <p:embed/>
            </p:oleObj>
          </a:graphicData>
        </a:graphic>
      </p:graphicFrame>
      <p:graphicFrame>
        <p:nvGraphicFramePr>
          <p:cNvPr id="157701" name="Object 2"/>
          <p:cNvGraphicFramePr>
            <a:graphicFrameLocks noChangeAspect="1"/>
          </p:cNvGraphicFramePr>
          <p:nvPr/>
        </p:nvGraphicFramePr>
        <p:xfrm>
          <a:off x="6096000" y="2514600"/>
          <a:ext cx="2087563" cy="1187450"/>
        </p:xfrm>
        <a:graphic>
          <a:graphicData uri="http://schemas.openxmlformats.org/presentationml/2006/ole">
            <p:oleObj spid="_x0000_s395268" name="MathType Equation" r:id="rId5" imgW="749160" imgH="431640" progId="Equation">
              <p:embed/>
            </p:oleObj>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97665" name="Object 1"/>
          <p:cNvGraphicFramePr>
            <a:graphicFrameLocks noChangeAspect="1"/>
          </p:cNvGraphicFramePr>
          <p:nvPr/>
        </p:nvGraphicFramePr>
        <p:xfrm>
          <a:off x="1066801" y="1714500"/>
          <a:ext cx="6844594" cy="4152900"/>
        </p:xfrm>
        <a:graphic>
          <a:graphicData uri="http://schemas.openxmlformats.org/presentationml/2006/ole">
            <p:oleObj spid="_x0000_s497665" name="SPW 10.0 Graph" r:id="rId3" imgW="5276993" imgH="4296204" progId="SigmaPlotGraphicObject.9">
              <p:embed/>
            </p:oleObj>
          </a:graphicData>
        </a:graphic>
      </p:graphicFrame>
      <p:sp>
        <p:nvSpPr>
          <p:cNvPr id="5" name="TextBox 4"/>
          <p:cNvSpPr txBox="1"/>
          <p:nvPr/>
        </p:nvSpPr>
        <p:spPr>
          <a:xfrm>
            <a:off x="1768155" y="685800"/>
            <a:ext cx="5607689" cy="369332"/>
          </a:xfrm>
          <a:prstGeom prst="rect">
            <a:avLst/>
          </a:prstGeom>
          <a:noFill/>
        </p:spPr>
        <p:txBody>
          <a:bodyPr wrap="none" rtlCol="0">
            <a:spAutoFit/>
          </a:bodyPr>
          <a:lstStyle/>
          <a:p>
            <a:r>
              <a:rPr lang="en-US" dirty="0" smtClean="0"/>
              <a:t>C Fluxes May Vary </a:t>
            </a:r>
            <a:r>
              <a:rPr lang="en-US" dirty="0" err="1" smtClean="0"/>
              <a:t>Interannual</a:t>
            </a:r>
            <a:r>
              <a:rPr lang="en-US" dirty="0" smtClean="0"/>
              <a:t> on 7 to 10 year Time Scales</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ir Temperature sinusoidal.emf"/>
          <p:cNvPicPr>
            <a:picLocks noChangeAspect="1"/>
          </p:cNvPicPr>
          <p:nvPr/>
        </p:nvPicPr>
        <p:blipFill>
          <a:blip r:embed="rId3" cstate="print"/>
          <a:srcRect l="8333" t="7133" r="7500" b="10195"/>
          <a:stretch>
            <a:fillRect/>
          </a:stretch>
        </p:blipFill>
        <p:spPr>
          <a:xfrm>
            <a:off x="914400" y="152400"/>
            <a:ext cx="3657600" cy="1955549"/>
          </a:xfrm>
          <a:prstGeom prst="rect">
            <a:avLst/>
          </a:prstGeom>
        </p:spPr>
      </p:pic>
      <p:pic>
        <p:nvPicPr>
          <p:cNvPr id="3" name="Picture 2" descr="ppt log scale sinusoid.emf"/>
          <p:cNvPicPr>
            <a:picLocks noChangeAspect="1"/>
          </p:cNvPicPr>
          <p:nvPr/>
        </p:nvPicPr>
        <p:blipFill>
          <a:blip r:embed="rId4" cstate="print"/>
          <a:srcRect l="7069" t="14792" r="12023" b="19193"/>
          <a:stretch>
            <a:fillRect/>
          </a:stretch>
        </p:blipFill>
        <p:spPr>
          <a:xfrm>
            <a:off x="685800" y="1981200"/>
            <a:ext cx="3733800" cy="2286000"/>
          </a:xfrm>
          <a:prstGeom prst="rect">
            <a:avLst/>
          </a:prstGeom>
        </p:spPr>
      </p:pic>
      <p:graphicFrame>
        <p:nvGraphicFramePr>
          <p:cNvPr id="293890" name="Object 2"/>
          <p:cNvGraphicFramePr>
            <a:graphicFrameLocks noChangeAspect="1"/>
          </p:cNvGraphicFramePr>
          <p:nvPr/>
        </p:nvGraphicFramePr>
        <p:xfrm>
          <a:off x="4724400" y="3124200"/>
          <a:ext cx="4081463" cy="914400"/>
        </p:xfrm>
        <a:graphic>
          <a:graphicData uri="http://schemas.openxmlformats.org/presentationml/2006/ole">
            <p:oleObj spid="_x0000_s397314" name="Equation" r:id="rId5" imgW="3175000" imgH="711200" progId="Equation.DSMT4">
              <p:embed/>
            </p:oleObj>
          </a:graphicData>
        </a:graphic>
      </p:graphicFrame>
      <p:sp>
        <p:nvSpPr>
          <p:cNvPr id="5" name="TextBox 4"/>
          <p:cNvSpPr txBox="1"/>
          <p:nvPr/>
        </p:nvSpPr>
        <p:spPr>
          <a:xfrm>
            <a:off x="5105400" y="381000"/>
            <a:ext cx="3429000" cy="2031325"/>
          </a:xfrm>
          <a:prstGeom prst="rect">
            <a:avLst/>
          </a:prstGeom>
          <a:noFill/>
        </p:spPr>
        <p:txBody>
          <a:bodyPr wrap="square" rtlCol="0">
            <a:spAutoFit/>
          </a:bodyPr>
          <a:lstStyle/>
          <a:p>
            <a:r>
              <a:rPr lang="en-US" sz="1800" dirty="0" smtClean="0"/>
              <a:t>Upscale NEP, Globally, Explicitly</a:t>
            </a:r>
          </a:p>
          <a:p>
            <a:endParaRPr lang="en-US" sz="1800" dirty="0" smtClean="0"/>
          </a:p>
          <a:p>
            <a:pPr marL="342900" indent="-342900">
              <a:buAutoNum type="arabicPeriod"/>
            </a:pPr>
            <a:r>
              <a:rPr lang="en-US" sz="1800" dirty="0" smtClean="0"/>
              <a:t>Compute GPP = f(T, </a:t>
            </a:r>
            <a:r>
              <a:rPr lang="en-US" sz="1800" dirty="0" err="1" smtClean="0"/>
              <a:t>ppt</a:t>
            </a:r>
            <a:r>
              <a:rPr lang="en-US" sz="1800" dirty="0" smtClean="0"/>
              <a:t>)</a:t>
            </a:r>
          </a:p>
          <a:p>
            <a:pPr marL="342900" indent="-342900">
              <a:buAutoNum type="arabicPeriod"/>
            </a:pPr>
            <a:r>
              <a:rPr lang="en-US" sz="1800" dirty="0" smtClean="0"/>
              <a:t>Compute </a:t>
            </a:r>
            <a:r>
              <a:rPr lang="en-US" sz="1800" dirty="0" err="1" smtClean="0"/>
              <a:t>R</a:t>
            </a:r>
            <a:r>
              <a:rPr lang="en-US" sz="1800" baseline="-25000" dirty="0" err="1" smtClean="0"/>
              <a:t>eco</a:t>
            </a:r>
            <a:r>
              <a:rPr lang="en-US" sz="1800" dirty="0" smtClean="0"/>
              <a:t> = f(GPP, Disturbance)</a:t>
            </a:r>
          </a:p>
          <a:p>
            <a:pPr marL="342900" indent="-342900">
              <a:buAutoNum type="arabicPeriod"/>
            </a:pPr>
            <a:r>
              <a:rPr lang="en-US" sz="1800" dirty="0" smtClean="0"/>
              <a:t>Compute NEP = GPP-</a:t>
            </a:r>
            <a:r>
              <a:rPr lang="en-US" sz="1800" dirty="0" err="1" smtClean="0"/>
              <a:t>R</a:t>
            </a:r>
            <a:r>
              <a:rPr lang="en-US" sz="1800" baseline="-25000" dirty="0" err="1" smtClean="0"/>
              <a:t>eco</a:t>
            </a:r>
            <a:endParaRPr lang="en-US" sz="1800" baseline="-25000" dirty="0"/>
          </a:p>
        </p:txBody>
      </p:sp>
      <p:sp>
        <p:nvSpPr>
          <p:cNvPr id="6" name="TextBox 5"/>
          <p:cNvSpPr txBox="1"/>
          <p:nvPr/>
        </p:nvSpPr>
        <p:spPr>
          <a:xfrm>
            <a:off x="5410200" y="2590800"/>
            <a:ext cx="2531462" cy="369332"/>
          </a:xfrm>
          <a:prstGeom prst="rect">
            <a:avLst/>
          </a:prstGeom>
          <a:noFill/>
        </p:spPr>
        <p:txBody>
          <a:bodyPr wrap="none" rtlCol="0">
            <a:spAutoFit/>
          </a:bodyPr>
          <a:lstStyle/>
          <a:p>
            <a:r>
              <a:rPr lang="en-US" sz="1800" dirty="0" err="1" smtClean="0"/>
              <a:t>Leith</a:t>
            </a:r>
            <a:r>
              <a:rPr lang="en-US" sz="1800" dirty="0" smtClean="0"/>
              <a:t>-Reichstein Model</a:t>
            </a:r>
            <a:endParaRPr lang="en-US" sz="1800" dirty="0"/>
          </a:p>
        </p:txBody>
      </p:sp>
      <p:sp>
        <p:nvSpPr>
          <p:cNvPr id="7" name="TextBox 6"/>
          <p:cNvSpPr txBox="1"/>
          <p:nvPr/>
        </p:nvSpPr>
        <p:spPr>
          <a:xfrm>
            <a:off x="4572000" y="5486400"/>
            <a:ext cx="4041449" cy="861774"/>
          </a:xfrm>
          <a:prstGeom prst="rect">
            <a:avLst/>
          </a:prstGeom>
          <a:noFill/>
        </p:spPr>
        <p:txBody>
          <a:bodyPr wrap="square" rtlCol="0">
            <a:spAutoFit/>
          </a:bodyPr>
          <a:lstStyle/>
          <a:p>
            <a:r>
              <a:rPr lang="en-US" sz="1600" dirty="0" err="1" smtClean="0"/>
              <a:t>R</a:t>
            </a:r>
            <a:r>
              <a:rPr lang="en-US" sz="1600" baseline="-25000" dirty="0" err="1" smtClean="0"/>
              <a:t>eco</a:t>
            </a:r>
            <a:r>
              <a:rPr lang="en-US" sz="1600" dirty="0" smtClean="0"/>
              <a:t> = 101 + 0.7468 * GPP</a:t>
            </a:r>
          </a:p>
          <a:p>
            <a:endParaRPr lang="en-US" sz="1600" dirty="0" smtClean="0"/>
          </a:p>
          <a:p>
            <a:r>
              <a:rPr lang="en-US" sz="1600" dirty="0" err="1" smtClean="0"/>
              <a:t>R</a:t>
            </a:r>
            <a:r>
              <a:rPr lang="en-US" sz="1600" baseline="-25000" dirty="0" err="1" smtClean="0"/>
              <a:t>eco</a:t>
            </a:r>
            <a:r>
              <a:rPr lang="en-US" sz="1600" dirty="0" smtClean="0"/>
              <a:t>, </a:t>
            </a:r>
            <a:r>
              <a:rPr lang="en-US" sz="1400" dirty="0" smtClean="0"/>
              <a:t>disturbed</a:t>
            </a:r>
            <a:r>
              <a:rPr lang="en-US" sz="1600" dirty="0" smtClean="0"/>
              <a:t>= 434.99 + 0.922 * GPP</a:t>
            </a:r>
          </a:p>
        </p:txBody>
      </p:sp>
      <p:graphicFrame>
        <p:nvGraphicFramePr>
          <p:cNvPr id="293891" name="Object 1"/>
          <p:cNvGraphicFramePr>
            <a:graphicFrameLocks noChangeAspect="1"/>
          </p:cNvGraphicFramePr>
          <p:nvPr/>
        </p:nvGraphicFramePr>
        <p:xfrm>
          <a:off x="838200" y="4313238"/>
          <a:ext cx="3275013" cy="2397125"/>
        </p:xfrm>
        <a:graphic>
          <a:graphicData uri="http://schemas.openxmlformats.org/presentationml/2006/ole">
            <p:oleObj spid="_x0000_s397315" name="SPW 10.0 Graph" r:id="rId6" imgW="5618880" imgH="4111920" progId="SigmaPlotGraphicObject.9">
              <p:embed/>
            </p:oleObj>
          </a:graphicData>
        </a:graphic>
      </p:graphicFrame>
      <p:sp>
        <p:nvSpPr>
          <p:cNvPr id="9" name="TextBox 8"/>
          <p:cNvSpPr txBox="1"/>
          <p:nvPr/>
        </p:nvSpPr>
        <p:spPr>
          <a:xfrm>
            <a:off x="4953000" y="4648200"/>
            <a:ext cx="2173993" cy="430887"/>
          </a:xfrm>
          <a:prstGeom prst="rect">
            <a:avLst/>
          </a:prstGeom>
          <a:noFill/>
        </p:spPr>
        <p:txBody>
          <a:bodyPr wrap="none" rtlCol="0">
            <a:spAutoFit/>
          </a:bodyPr>
          <a:lstStyle/>
          <a:p>
            <a:r>
              <a:rPr lang="en-US" sz="1100" dirty="0" smtClean="0"/>
              <a:t>FLUXNET Synthesis</a:t>
            </a:r>
          </a:p>
          <a:p>
            <a:r>
              <a:rPr lang="en-US" sz="1100" dirty="0" smtClean="0"/>
              <a:t> Baldocchi, 2008, </a:t>
            </a:r>
            <a:r>
              <a:rPr lang="en-US" sz="1100" dirty="0" err="1" smtClean="0"/>
              <a:t>Aust</a:t>
            </a:r>
            <a:r>
              <a:rPr lang="en-US" sz="1100" dirty="0" smtClean="0"/>
              <a:t> J Botany</a:t>
            </a:r>
            <a:endParaRPr lang="en-US" sz="11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5029200"/>
            <a:ext cx="7010400" cy="1569660"/>
          </a:xfrm>
          <a:prstGeom prst="rect">
            <a:avLst/>
          </a:prstGeom>
          <a:noFill/>
        </p:spPr>
        <p:txBody>
          <a:bodyPr wrap="square" rtlCol="0">
            <a:spAutoFit/>
          </a:bodyPr>
          <a:lstStyle/>
          <a:p>
            <a:pPr algn="ctr"/>
            <a:r>
              <a:rPr lang="en-US" sz="1600" dirty="0" smtClean="0"/>
              <a:t>&lt;NEE&gt; = -222 </a:t>
            </a:r>
            <a:r>
              <a:rPr lang="en-US" sz="1600" dirty="0" err="1" smtClean="0"/>
              <a:t>gC</a:t>
            </a:r>
            <a:r>
              <a:rPr lang="en-US" sz="1600" dirty="0" smtClean="0"/>
              <a:t> m</a:t>
            </a:r>
            <a:r>
              <a:rPr lang="en-US" sz="1600" baseline="30000" dirty="0" smtClean="0"/>
              <a:t>-2</a:t>
            </a:r>
            <a:r>
              <a:rPr lang="en-US" sz="1600" dirty="0" smtClean="0"/>
              <a:t> y</a:t>
            </a:r>
            <a:r>
              <a:rPr lang="en-US" sz="1600" baseline="30000" dirty="0" smtClean="0"/>
              <a:t>-1</a:t>
            </a:r>
            <a:endParaRPr lang="en-US" sz="1600" dirty="0" smtClean="0"/>
          </a:p>
          <a:p>
            <a:pPr algn="ctr"/>
            <a:endParaRPr lang="en-US" sz="1600" dirty="0" smtClean="0"/>
          </a:p>
          <a:p>
            <a:pPr algn="ctr"/>
            <a:r>
              <a:rPr lang="en-US" sz="1600" dirty="0" smtClean="0"/>
              <a:t>This Flux Density Matches FLUXNET (-225) well, but </a:t>
            </a:r>
            <a:r>
              <a:rPr lang="en-US" sz="1600" dirty="0" smtClean="0">
                <a:latin typeface="Symbol" pitchFamily="18" charset="2"/>
              </a:rPr>
              <a:t>S</a:t>
            </a:r>
            <a:r>
              <a:rPr lang="en-US" sz="1600" dirty="0" smtClean="0"/>
              <a:t> NEE = -31 </a:t>
            </a:r>
            <a:r>
              <a:rPr lang="en-US" sz="1600" dirty="0" err="1" smtClean="0"/>
              <a:t>PgC</a:t>
            </a:r>
            <a:r>
              <a:rPr lang="en-US" sz="1600" dirty="0" smtClean="0"/>
              <a:t>/y!!</a:t>
            </a:r>
          </a:p>
          <a:p>
            <a:pPr algn="ctr"/>
            <a:endParaRPr lang="en-US" sz="1600" dirty="0" smtClean="0"/>
          </a:p>
          <a:p>
            <a:pPr algn="ctr"/>
            <a:r>
              <a:rPr lang="en-US" sz="1600" dirty="0" smtClean="0"/>
              <a:t>Implies too Large NEE (|-700 </a:t>
            </a:r>
            <a:r>
              <a:rPr lang="en-US" sz="1600" dirty="0" err="1" smtClean="0"/>
              <a:t>gC</a:t>
            </a:r>
            <a:r>
              <a:rPr lang="en-US" sz="1600" dirty="0" smtClean="0"/>
              <a:t> m</a:t>
            </a:r>
            <a:r>
              <a:rPr lang="en-US" sz="1600" baseline="30000" dirty="0" smtClean="0"/>
              <a:t>-2</a:t>
            </a:r>
            <a:r>
              <a:rPr lang="en-US" sz="1600" dirty="0" smtClean="0"/>
              <a:t> y</a:t>
            </a:r>
            <a:r>
              <a:rPr lang="en-US" sz="1600" baseline="30000" dirty="0" smtClean="0"/>
              <a:t>-1</a:t>
            </a:r>
            <a:r>
              <a:rPr lang="en-US" sz="1600" dirty="0" smtClean="0"/>
              <a:t>| Fluxes in Tropics</a:t>
            </a:r>
          </a:p>
          <a:p>
            <a:pPr algn="ctr"/>
            <a:r>
              <a:rPr lang="en-US" sz="1600" dirty="0" smtClean="0"/>
              <a:t>Ignores C losses from Disturbance and Land Use Change</a:t>
            </a:r>
            <a:endParaRPr lang="en-US" sz="1600" dirty="0"/>
          </a:p>
        </p:txBody>
      </p:sp>
      <p:pic>
        <p:nvPicPr>
          <p:cNvPr id="5" name="Picture 4" descr="NEP no dist.emf"/>
          <p:cNvPicPr>
            <a:picLocks noChangeAspect="1"/>
          </p:cNvPicPr>
          <p:nvPr/>
        </p:nvPicPr>
        <p:blipFill>
          <a:blip r:embed="rId3" cstate="print"/>
          <a:srcRect l="7500" t="8664" r="7500" b="10195"/>
          <a:stretch>
            <a:fillRect/>
          </a:stretch>
        </p:blipFill>
        <p:spPr>
          <a:xfrm>
            <a:off x="762000" y="685800"/>
            <a:ext cx="7620000" cy="3959412"/>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348" name="Object 4"/>
          <p:cNvGraphicFramePr>
            <a:graphicFrameLocks noChangeAspect="1"/>
          </p:cNvGraphicFramePr>
          <p:nvPr/>
        </p:nvGraphicFramePr>
        <p:xfrm>
          <a:off x="1812925" y="533400"/>
          <a:ext cx="5518150" cy="4595813"/>
        </p:xfrm>
        <a:graphic>
          <a:graphicData uri="http://schemas.openxmlformats.org/presentationml/2006/ole">
            <p:oleObj spid="_x0000_s398338" name="SPW 10.0 Graph" r:id="rId4" imgW="5518080" imgH="4314960" progId="SigmaPlotGraphicObject.9">
              <p:embed/>
            </p:oleObj>
          </a:graphicData>
        </a:graphic>
      </p:graphicFrame>
      <p:sp>
        <p:nvSpPr>
          <p:cNvPr id="3" name="TextBox 2"/>
          <p:cNvSpPr txBox="1"/>
          <p:nvPr/>
        </p:nvSpPr>
        <p:spPr>
          <a:xfrm>
            <a:off x="2133319" y="5181600"/>
            <a:ext cx="4238404" cy="1169551"/>
          </a:xfrm>
          <a:prstGeom prst="rect">
            <a:avLst/>
          </a:prstGeom>
          <a:noFill/>
        </p:spPr>
        <p:txBody>
          <a:bodyPr wrap="none" rtlCol="0">
            <a:spAutoFit/>
          </a:bodyPr>
          <a:lstStyle/>
          <a:p>
            <a:r>
              <a:rPr lang="en-US" sz="1400" dirty="0" smtClean="0"/>
              <a:t>Statistically Sampling and Climate </a:t>
            </a:r>
            <a:r>
              <a:rPr lang="en-US" sz="1400" dirty="0" err="1" smtClean="0"/>
              <a:t>Upscaling</a:t>
            </a:r>
            <a:r>
              <a:rPr lang="en-US" sz="1400" dirty="0" smtClean="0"/>
              <a:t> Agree</a:t>
            </a:r>
          </a:p>
          <a:p>
            <a:endParaRPr lang="en-US" sz="1400" dirty="0" smtClean="0"/>
          </a:p>
          <a:p>
            <a:r>
              <a:rPr lang="en-US" sz="1400" dirty="0" smtClean="0"/>
              <a:t>&lt;NEE: FLUXNET&gt; = -225 +/- 164 </a:t>
            </a:r>
            <a:r>
              <a:rPr lang="en-US" sz="1400" dirty="0" err="1" smtClean="0"/>
              <a:t>gC</a:t>
            </a:r>
            <a:r>
              <a:rPr lang="en-US" sz="1400" dirty="0" smtClean="0"/>
              <a:t> m-2 y-1</a:t>
            </a:r>
          </a:p>
          <a:p>
            <a:endParaRPr lang="en-US" sz="1400" dirty="0" smtClean="0"/>
          </a:p>
          <a:p>
            <a:r>
              <a:rPr lang="en-US" sz="1400" dirty="0" smtClean="0"/>
              <a:t>&lt;NEE 0% dist: sinusoidal&gt; = -222 </a:t>
            </a:r>
            <a:r>
              <a:rPr lang="en-US" sz="1400" dirty="0" err="1" smtClean="0"/>
              <a:t>gC</a:t>
            </a:r>
            <a:r>
              <a:rPr lang="en-US" sz="1400" dirty="0" smtClean="0"/>
              <a:t> m-2 y-1</a:t>
            </a:r>
          </a:p>
        </p:txBody>
      </p:sp>
      <p:sp>
        <p:nvSpPr>
          <p:cNvPr id="4" name="TextBox 3"/>
          <p:cNvSpPr txBox="1"/>
          <p:nvPr/>
        </p:nvSpPr>
        <p:spPr>
          <a:xfrm>
            <a:off x="3063254" y="2667000"/>
            <a:ext cx="1508746" cy="584775"/>
          </a:xfrm>
          <a:prstGeom prst="rect">
            <a:avLst/>
          </a:prstGeom>
          <a:noFill/>
        </p:spPr>
        <p:txBody>
          <a:bodyPr wrap="none" rtlCol="0">
            <a:spAutoFit/>
          </a:bodyPr>
          <a:lstStyle/>
          <a:p>
            <a:r>
              <a:rPr lang="en-US" sz="1600" dirty="0" smtClean="0"/>
              <a:t>FLUXNET Under</a:t>
            </a:r>
          </a:p>
          <a:p>
            <a:r>
              <a:rPr lang="en-US" sz="1600" dirty="0" smtClean="0"/>
              <a:t>Samples Tropics</a:t>
            </a:r>
            <a:endParaRPr lang="en-US" sz="1600" dirty="0"/>
          </a:p>
        </p:txBody>
      </p:sp>
      <p:sp>
        <p:nvSpPr>
          <p:cNvPr id="5" name="TextBox 4"/>
          <p:cNvSpPr txBox="1"/>
          <p:nvPr/>
        </p:nvSpPr>
        <p:spPr>
          <a:xfrm>
            <a:off x="5257800" y="228600"/>
            <a:ext cx="2936830" cy="523220"/>
          </a:xfrm>
          <a:prstGeom prst="rect">
            <a:avLst/>
          </a:prstGeom>
          <a:noFill/>
        </p:spPr>
        <p:txBody>
          <a:bodyPr wrap="none" rtlCol="0">
            <a:spAutoFit/>
          </a:bodyPr>
          <a:lstStyle/>
          <a:p>
            <a:r>
              <a:rPr lang="en-US" sz="1400" dirty="0" smtClean="0"/>
              <a:t>Explicit Climate-Based </a:t>
            </a:r>
            <a:r>
              <a:rPr lang="en-US" sz="1400" dirty="0" err="1" smtClean="0"/>
              <a:t>Upscaling</a:t>
            </a:r>
            <a:r>
              <a:rPr lang="en-US" sz="1400" dirty="0" smtClean="0"/>
              <a:t> </a:t>
            </a:r>
          </a:p>
          <a:p>
            <a:r>
              <a:rPr lang="en-US" sz="1400" dirty="0" smtClean="0"/>
              <a:t>Under Represents Disturbance Effects</a:t>
            </a:r>
            <a:endParaRPr lang="en-US" sz="1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P 50 percent disturbance.emf"/>
          <p:cNvPicPr>
            <a:picLocks noChangeAspect="1"/>
          </p:cNvPicPr>
          <p:nvPr/>
        </p:nvPicPr>
        <p:blipFill>
          <a:blip r:embed="rId2" cstate="print"/>
          <a:srcRect l="9167" t="4071" r="7500" b="10195"/>
          <a:stretch>
            <a:fillRect/>
          </a:stretch>
        </p:blipFill>
        <p:spPr>
          <a:xfrm>
            <a:off x="489857" y="914400"/>
            <a:ext cx="8164286" cy="4572000"/>
          </a:xfrm>
          <a:prstGeom prst="rect">
            <a:avLst/>
          </a:prstGeom>
        </p:spPr>
      </p:pic>
      <p:sp>
        <p:nvSpPr>
          <p:cNvPr id="3" name="TextBox 2"/>
          <p:cNvSpPr txBox="1"/>
          <p:nvPr/>
        </p:nvSpPr>
        <p:spPr>
          <a:xfrm>
            <a:off x="838200" y="5638800"/>
            <a:ext cx="3048000" cy="646331"/>
          </a:xfrm>
          <a:prstGeom prst="rect">
            <a:avLst/>
          </a:prstGeom>
          <a:noFill/>
        </p:spPr>
        <p:txBody>
          <a:bodyPr wrap="square" rtlCol="0">
            <a:spAutoFit/>
          </a:bodyPr>
          <a:lstStyle/>
          <a:p>
            <a:r>
              <a:rPr lang="en-US" sz="1800" dirty="0" smtClean="0"/>
              <a:t>&lt;NEE&gt; = -4.5 </a:t>
            </a:r>
            <a:r>
              <a:rPr lang="en-US" sz="1800" dirty="0" err="1" smtClean="0"/>
              <a:t>gC</a:t>
            </a:r>
            <a:r>
              <a:rPr lang="en-US" sz="1800" dirty="0" smtClean="0"/>
              <a:t> m</a:t>
            </a:r>
            <a:r>
              <a:rPr lang="en-US" sz="1800" baseline="30000" dirty="0" smtClean="0"/>
              <a:t>-2</a:t>
            </a:r>
            <a:r>
              <a:rPr lang="en-US" sz="1800" dirty="0" smtClean="0"/>
              <a:t> y</a:t>
            </a:r>
            <a:r>
              <a:rPr lang="en-US" sz="1800" baseline="30000" dirty="0" smtClean="0"/>
              <a:t>-1</a:t>
            </a:r>
          </a:p>
          <a:p>
            <a:r>
              <a:rPr lang="en-US" sz="1800" dirty="0" smtClean="0">
                <a:latin typeface="Symbol" pitchFamily="18" charset="2"/>
              </a:rPr>
              <a:t>S</a:t>
            </a:r>
            <a:r>
              <a:rPr lang="en-US" sz="1800" dirty="0" smtClean="0"/>
              <a:t> NEE = -1.58 </a:t>
            </a:r>
            <a:r>
              <a:rPr lang="en-US" sz="1800" dirty="0" err="1" smtClean="0"/>
              <a:t>PgC</a:t>
            </a:r>
            <a:r>
              <a:rPr lang="en-US" sz="1800" dirty="0" smtClean="0"/>
              <a:t>/y</a:t>
            </a:r>
            <a:endParaRPr lang="en-US" sz="1800" dirty="0"/>
          </a:p>
        </p:txBody>
      </p:sp>
      <p:sp>
        <p:nvSpPr>
          <p:cNvPr id="4" name="TextBox 3"/>
          <p:cNvSpPr txBox="1"/>
          <p:nvPr/>
        </p:nvSpPr>
        <p:spPr>
          <a:xfrm>
            <a:off x="482612" y="304800"/>
            <a:ext cx="7548861" cy="369332"/>
          </a:xfrm>
          <a:prstGeom prst="rect">
            <a:avLst/>
          </a:prstGeom>
          <a:noFill/>
        </p:spPr>
        <p:txBody>
          <a:bodyPr wrap="none" rtlCol="0">
            <a:spAutoFit/>
          </a:bodyPr>
          <a:lstStyle/>
          <a:p>
            <a:pPr algn="ctr"/>
            <a:r>
              <a:rPr lang="en-US" sz="1600" dirty="0" smtClean="0"/>
              <a:t>To Balance Carbon Fluxes </a:t>
            </a:r>
            <a:r>
              <a:rPr lang="en-US" dirty="0" smtClean="0"/>
              <a:t>infers</a:t>
            </a:r>
            <a:r>
              <a:rPr lang="en-US" sz="1600" dirty="0" smtClean="0"/>
              <a:t> that Disturbance Effects May Be Greater than Presumed</a:t>
            </a:r>
            <a:endParaRPr lang="en-US" sz="16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279" y="533400"/>
            <a:ext cx="7935442" cy="523220"/>
          </a:xfrm>
          <a:prstGeom prst="rect">
            <a:avLst/>
          </a:prstGeom>
          <a:noFill/>
        </p:spPr>
        <p:txBody>
          <a:bodyPr wrap="none" rtlCol="0">
            <a:spAutoFit/>
          </a:bodyPr>
          <a:lstStyle/>
          <a:p>
            <a:r>
              <a:rPr lang="en-US" sz="2800" dirty="0" err="1" smtClean="0"/>
              <a:t>UpScaling</a:t>
            </a:r>
            <a:r>
              <a:rPr lang="en-US" sz="2800" dirty="0" smtClean="0"/>
              <a:t> Tower Based C Fluxes with Remote Sensing</a:t>
            </a:r>
            <a:endParaRPr lang="en-US" sz="2800" dirty="0"/>
          </a:p>
        </p:txBody>
      </p:sp>
      <p:pic>
        <p:nvPicPr>
          <p:cNvPr id="3" name="Picture 3" descr="color ikonos tonzi levy"/>
          <p:cNvPicPr>
            <a:picLocks noChangeAspect="1" noChangeArrowheads="1"/>
          </p:cNvPicPr>
          <p:nvPr/>
        </p:nvPicPr>
        <p:blipFill>
          <a:blip r:embed="rId2" cstate="print"/>
          <a:srcRect/>
          <a:stretch>
            <a:fillRect/>
          </a:stretch>
        </p:blipFill>
        <p:spPr bwMode="auto">
          <a:xfrm>
            <a:off x="1676400" y="1828800"/>
            <a:ext cx="5791200" cy="398675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274009" y="1079499"/>
            <a:ext cx="8595982" cy="5362243"/>
          </a:xfrm>
          <a:prstGeom prst="rect">
            <a:avLst/>
          </a:prstGeom>
          <a:noFill/>
          <a:ln w="9525">
            <a:noFill/>
            <a:miter lim="800000"/>
            <a:headEnd/>
            <a:tailEnd/>
          </a:ln>
          <a:effectLst/>
        </p:spPr>
      </p:pic>
      <p:sp>
        <p:nvSpPr>
          <p:cNvPr id="3" name="TextBox 2"/>
          <p:cNvSpPr txBox="1"/>
          <p:nvPr/>
        </p:nvSpPr>
        <p:spPr>
          <a:xfrm>
            <a:off x="2129052" y="504967"/>
            <a:ext cx="5019387" cy="369332"/>
          </a:xfrm>
          <a:prstGeom prst="rect">
            <a:avLst/>
          </a:prstGeom>
          <a:noFill/>
        </p:spPr>
        <p:txBody>
          <a:bodyPr wrap="none" rtlCol="0">
            <a:spAutoFit/>
          </a:bodyPr>
          <a:lstStyle/>
          <a:p>
            <a:r>
              <a:rPr lang="en-US" dirty="0" smtClean="0"/>
              <a:t>LIDAR derived map of Tree location and Height</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DSCN0032"/>
          <p:cNvPicPr>
            <a:picLocks noChangeAspect="1" noChangeArrowheads="1"/>
          </p:cNvPicPr>
          <p:nvPr/>
        </p:nvPicPr>
        <p:blipFill>
          <a:blip r:embed="rId2" cstate="print"/>
          <a:srcRect l="12479" r="10738"/>
          <a:stretch>
            <a:fillRect/>
          </a:stretch>
        </p:blipFill>
        <p:spPr bwMode="auto">
          <a:xfrm>
            <a:off x="990600" y="838200"/>
            <a:ext cx="2895600" cy="2831575"/>
          </a:xfrm>
          <a:prstGeom prst="rect">
            <a:avLst/>
          </a:prstGeom>
          <a:noFill/>
          <a:ln w="9525">
            <a:noFill/>
            <a:miter lim="800000"/>
            <a:headEnd/>
            <a:tailEnd/>
          </a:ln>
        </p:spPr>
      </p:pic>
      <p:pic>
        <p:nvPicPr>
          <p:cNvPr id="94211" name="Picture 3" descr="Fig6_DCP"/>
          <p:cNvPicPr>
            <a:picLocks noChangeAspect="1" noChangeArrowheads="1"/>
          </p:cNvPicPr>
          <p:nvPr/>
        </p:nvPicPr>
        <p:blipFill>
          <a:blip r:embed="rId3" cstate="print"/>
          <a:srcRect/>
          <a:stretch>
            <a:fillRect/>
          </a:stretch>
        </p:blipFill>
        <p:spPr bwMode="auto">
          <a:xfrm>
            <a:off x="4572000" y="914400"/>
            <a:ext cx="3352800" cy="2819876"/>
          </a:xfrm>
          <a:prstGeom prst="rect">
            <a:avLst/>
          </a:prstGeom>
          <a:noFill/>
          <a:ln w="9525">
            <a:noFill/>
            <a:miter lim="800000"/>
            <a:headEnd/>
            <a:tailEnd/>
          </a:ln>
        </p:spPr>
      </p:pic>
      <p:sp>
        <p:nvSpPr>
          <p:cNvPr id="4" name="TextBox 3"/>
          <p:cNvSpPr txBox="1"/>
          <p:nvPr/>
        </p:nvSpPr>
        <p:spPr>
          <a:xfrm>
            <a:off x="1066800" y="457200"/>
            <a:ext cx="2531462" cy="369332"/>
          </a:xfrm>
          <a:prstGeom prst="rect">
            <a:avLst/>
          </a:prstGeom>
          <a:noFill/>
        </p:spPr>
        <p:txBody>
          <a:bodyPr wrap="none" rtlCol="0">
            <a:spAutoFit/>
          </a:bodyPr>
          <a:lstStyle/>
          <a:p>
            <a:r>
              <a:rPr lang="en-US" dirty="0" smtClean="0"/>
              <a:t>Hemispherical Camera</a:t>
            </a:r>
            <a:endParaRPr lang="en-US" dirty="0"/>
          </a:p>
        </p:txBody>
      </p:sp>
      <p:sp>
        <p:nvSpPr>
          <p:cNvPr id="5" name="TextBox 4"/>
          <p:cNvSpPr txBox="1"/>
          <p:nvPr/>
        </p:nvSpPr>
        <p:spPr>
          <a:xfrm>
            <a:off x="5334000" y="381000"/>
            <a:ext cx="2736647" cy="369332"/>
          </a:xfrm>
          <a:prstGeom prst="rect">
            <a:avLst/>
          </a:prstGeom>
          <a:noFill/>
        </p:spPr>
        <p:txBody>
          <a:bodyPr wrap="none" rtlCol="0">
            <a:spAutoFit/>
          </a:bodyPr>
          <a:lstStyle/>
          <a:p>
            <a:r>
              <a:rPr lang="en-US" dirty="0" smtClean="0"/>
              <a:t>Upward Looking Camera</a:t>
            </a:r>
            <a:endParaRPr lang="en-US" dirty="0"/>
          </a:p>
        </p:txBody>
      </p:sp>
      <p:pic>
        <p:nvPicPr>
          <p:cNvPr id="351234" name="Picture 2" descr="http://nature.berkeley.edu/~yryu/photo/20080424_TzVr/DSCN3210.JPG"/>
          <p:cNvPicPr>
            <a:picLocks noChangeAspect="1" noChangeArrowheads="1"/>
          </p:cNvPicPr>
          <p:nvPr/>
        </p:nvPicPr>
        <p:blipFill>
          <a:blip r:embed="rId4" cstate="print"/>
          <a:srcRect t="13559" r="27119" b="9605"/>
          <a:stretch>
            <a:fillRect/>
          </a:stretch>
        </p:blipFill>
        <p:spPr bwMode="auto">
          <a:xfrm>
            <a:off x="4572000" y="4038600"/>
            <a:ext cx="3276600" cy="2590800"/>
          </a:xfrm>
          <a:prstGeom prst="rect">
            <a:avLst/>
          </a:prstGeom>
          <a:noFill/>
        </p:spPr>
      </p:pic>
      <p:sp>
        <p:nvSpPr>
          <p:cNvPr id="7" name="TextBox 6"/>
          <p:cNvSpPr txBox="1"/>
          <p:nvPr/>
        </p:nvSpPr>
        <p:spPr>
          <a:xfrm>
            <a:off x="2438400" y="5334000"/>
            <a:ext cx="1391343" cy="369332"/>
          </a:xfrm>
          <a:prstGeom prst="rect">
            <a:avLst/>
          </a:prstGeom>
          <a:noFill/>
        </p:spPr>
        <p:txBody>
          <a:bodyPr wrap="none" rtlCol="0">
            <a:spAutoFit/>
          </a:bodyPr>
          <a:lstStyle/>
          <a:p>
            <a:r>
              <a:rPr lang="en-US" dirty="0" smtClean="0"/>
              <a:t>Web Camera</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2"/>
          <p:cNvSpPr>
            <a:spLocks noGrp="1"/>
          </p:cNvSpPr>
          <p:nvPr>
            <p:ph type="ftr" sz="quarter" idx="11"/>
          </p:nvPr>
        </p:nvSpPr>
        <p:spPr>
          <a:noFill/>
        </p:spPr>
        <p:txBody>
          <a:bodyPr/>
          <a:lstStyle/>
          <a:p>
            <a:r>
              <a:rPr lang="en-US" smtClean="0"/>
              <a:t>ESPM 111 Ecosystem Ecology</a:t>
            </a:r>
          </a:p>
        </p:txBody>
      </p:sp>
      <p:graphicFrame>
        <p:nvGraphicFramePr>
          <p:cNvPr id="1026" name="Object 2"/>
          <p:cNvGraphicFramePr>
            <a:graphicFrameLocks noChangeAspect="1"/>
          </p:cNvGraphicFramePr>
          <p:nvPr/>
        </p:nvGraphicFramePr>
        <p:xfrm>
          <a:off x="1295400" y="866775"/>
          <a:ext cx="6297598" cy="4924425"/>
        </p:xfrm>
        <a:graphic>
          <a:graphicData uri="http://schemas.openxmlformats.org/presentationml/2006/ole">
            <p:oleObj spid="_x0000_s344066" name="SPW 8.0 Graph" r:id="rId4" imgW="5443200" imgH="4256280" progId="SigmaPlotGraphicObject.9">
              <p:embed/>
            </p:oleObj>
          </a:graphicData>
        </a:graphic>
      </p:graphicFrame>
      <p:sp>
        <p:nvSpPr>
          <p:cNvPr id="1028" name="Text Box 3"/>
          <p:cNvSpPr txBox="1">
            <a:spLocks noChangeArrowheads="1"/>
          </p:cNvSpPr>
          <p:nvPr/>
        </p:nvSpPr>
        <p:spPr bwMode="auto">
          <a:xfrm>
            <a:off x="593725" y="6183313"/>
            <a:ext cx="2880917" cy="307777"/>
          </a:xfrm>
          <a:prstGeom prst="rect">
            <a:avLst/>
          </a:prstGeom>
          <a:noFill/>
          <a:ln w="9525">
            <a:noFill/>
            <a:miter lim="800000"/>
            <a:headEnd/>
            <a:tailEnd/>
          </a:ln>
        </p:spPr>
        <p:txBody>
          <a:bodyPr wrap="none">
            <a:spAutoFit/>
          </a:bodyPr>
          <a:lstStyle/>
          <a:p>
            <a:r>
              <a:rPr lang="en-US" sz="1400" dirty="0"/>
              <a:t>Falk, Ma and </a:t>
            </a:r>
            <a:r>
              <a:rPr lang="en-US" sz="1400" dirty="0" smtClean="0"/>
              <a:t>Baldocchi, unpublished</a:t>
            </a:r>
            <a:endParaRPr lang="en-US" sz="1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endParaRPr lang="en-US" smtClean="0">
              <a:solidFill>
                <a:srgbClr val="898989"/>
              </a:solidFill>
            </a:endParaRPr>
          </a:p>
        </p:txBody>
      </p:sp>
      <p:pic>
        <p:nvPicPr>
          <p:cNvPr id="2052" name="Picture 3" descr="NDSI_GPP.png"/>
          <p:cNvPicPr>
            <a:picLocks noChangeAspect="1"/>
          </p:cNvPicPr>
          <p:nvPr/>
        </p:nvPicPr>
        <p:blipFill>
          <a:blip r:embed="rId2" cstate="print"/>
          <a:srcRect l="14167" r="14167"/>
          <a:stretch>
            <a:fillRect/>
          </a:stretch>
        </p:blipFill>
        <p:spPr bwMode="auto">
          <a:xfrm>
            <a:off x="1295400" y="1066800"/>
            <a:ext cx="6553200" cy="5626100"/>
          </a:xfrm>
          <a:prstGeom prst="rect">
            <a:avLst/>
          </a:prstGeom>
          <a:noFill/>
          <a:ln w="9525">
            <a:noFill/>
            <a:miter lim="800000"/>
            <a:headEnd/>
            <a:tailEnd/>
          </a:ln>
        </p:spPr>
      </p:pic>
      <p:sp>
        <p:nvSpPr>
          <p:cNvPr id="5" name="TextBox 4"/>
          <p:cNvSpPr txBox="1"/>
          <p:nvPr/>
        </p:nvSpPr>
        <p:spPr>
          <a:xfrm>
            <a:off x="1098965" y="381000"/>
            <a:ext cx="7645170" cy="646331"/>
          </a:xfrm>
          <a:prstGeom prst="rect">
            <a:avLst/>
          </a:prstGeom>
          <a:noFill/>
        </p:spPr>
        <p:txBody>
          <a:bodyPr wrap="none" rtlCol="0">
            <a:spAutoFit/>
          </a:bodyPr>
          <a:lstStyle/>
          <a:p>
            <a:r>
              <a:rPr lang="en-US" dirty="0" smtClean="0"/>
              <a:t>Ground Based, Time Series of Hyper-Spectral Reflectance Measurements, </a:t>
            </a:r>
          </a:p>
          <a:p>
            <a:r>
              <a:rPr lang="en-US" dirty="0" smtClean="0"/>
              <a:t>in Conjunction with Flux Measurements Can be Used to Design Future Satellites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1"/>
          </p:nvPr>
        </p:nvSpPr>
        <p:spPr>
          <a:ln/>
        </p:spPr>
        <p:txBody>
          <a:bodyPr/>
          <a:lstStyle/>
          <a:p>
            <a:r>
              <a:rPr lang="en-US"/>
              <a:t>ESPM 228 Adv Topics Micromet &amp; Biomet</a:t>
            </a:r>
          </a:p>
        </p:txBody>
      </p:sp>
      <p:sp>
        <p:nvSpPr>
          <p:cNvPr id="25602" name="Rectangle 2"/>
          <p:cNvSpPr>
            <a:spLocks noGrp="1" noChangeArrowheads="1"/>
          </p:cNvSpPr>
          <p:nvPr>
            <p:ph type="title"/>
          </p:nvPr>
        </p:nvSpPr>
        <p:spPr/>
        <p:txBody>
          <a:bodyPr/>
          <a:lstStyle/>
          <a:p>
            <a:pPr eaLnBrk="1" hangingPunct="1"/>
            <a:r>
              <a:rPr lang="en-US" sz="3600" smtClean="0"/>
              <a:t>Eddy Covariance</a:t>
            </a:r>
          </a:p>
        </p:txBody>
      </p:sp>
      <p:sp>
        <p:nvSpPr>
          <p:cNvPr id="25603" name="Rectangle 3"/>
          <p:cNvSpPr>
            <a:spLocks noGrp="1" noChangeArrowheads="1"/>
          </p:cNvSpPr>
          <p:nvPr>
            <p:ph type="body" idx="1"/>
          </p:nvPr>
        </p:nvSpPr>
        <p:spPr>
          <a:xfrm>
            <a:off x="457200" y="1524000"/>
            <a:ext cx="8229600" cy="3124200"/>
          </a:xfrm>
        </p:spPr>
        <p:txBody>
          <a:bodyPr/>
          <a:lstStyle/>
          <a:p>
            <a:pPr eaLnBrk="1" hangingPunct="1"/>
            <a:r>
              <a:rPr lang="en-US" sz="2400" dirty="0" smtClean="0"/>
              <a:t>Direct Measure of the Trace Gas Flux Density between the atmosphere and biosphere, mole m</a:t>
            </a:r>
            <a:r>
              <a:rPr lang="en-US" sz="2400" baseline="30000" dirty="0" smtClean="0"/>
              <a:t>-2</a:t>
            </a:r>
            <a:r>
              <a:rPr lang="en-US" sz="2400" dirty="0" smtClean="0"/>
              <a:t> s</a:t>
            </a:r>
            <a:r>
              <a:rPr lang="en-US" sz="2400" baseline="30000" dirty="0" smtClean="0"/>
              <a:t>-1</a:t>
            </a:r>
          </a:p>
          <a:p>
            <a:r>
              <a:rPr lang="en-US" sz="2400" dirty="0" smtClean="0"/>
              <a:t>Introduces No Sampling artifacts, like chambers</a:t>
            </a:r>
          </a:p>
          <a:p>
            <a:pPr eaLnBrk="1" hangingPunct="1"/>
            <a:r>
              <a:rPr lang="en-US" sz="2400" dirty="0" smtClean="0"/>
              <a:t>Quasi-continuous</a:t>
            </a:r>
          </a:p>
          <a:p>
            <a:r>
              <a:rPr lang="en-US" sz="2400" dirty="0" smtClean="0"/>
              <a:t>Integrative of a Broad Area, 100s m</a:t>
            </a:r>
            <a:r>
              <a:rPr lang="en-US" sz="2400" baseline="30000" dirty="0" smtClean="0"/>
              <a:t>2</a:t>
            </a:r>
          </a:p>
          <a:p>
            <a:r>
              <a:rPr lang="en-US" sz="2400" i="1" dirty="0" smtClean="0"/>
              <a:t>In situ</a:t>
            </a:r>
          </a:p>
          <a:p>
            <a:pPr eaLnBrk="1" hangingPunct="1"/>
            <a:endParaRPr lang="en-US" sz="2400" baseline="30000" dirty="0" smtClean="0"/>
          </a:p>
        </p:txBody>
      </p:sp>
      <p:pic>
        <p:nvPicPr>
          <p:cNvPr id="5" name="Picture 1"/>
          <p:cNvPicPr>
            <a:picLocks noChangeAspect="1" noChangeArrowheads="1"/>
          </p:cNvPicPr>
          <p:nvPr/>
        </p:nvPicPr>
        <p:blipFill>
          <a:blip r:embed="rId3" cstate="print"/>
          <a:srcRect/>
          <a:stretch>
            <a:fillRect/>
          </a:stretch>
        </p:blipFill>
        <p:spPr bwMode="auto">
          <a:xfrm>
            <a:off x="5638800" y="4114800"/>
            <a:ext cx="2958957" cy="2057400"/>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Rad Sensors Vaira"/>
          <p:cNvPicPr>
            <a:picLocks noChangeAspect="1" noChangeArrowheads="1"/>
          </p:cNvPicPr>
          <p:nvPr/>
        </p:nvPicPr>
        <p:blipFill>
          <a:blip r:embed="rId3" cstate="print"/>
          <a:srcRect t="17849" r="20213" b="12175"/>
          <a:stretch>
            <a:fillRect/>
          </a:stretch>
        </p:blipFill>
        <p:spPr bwMode="auto">
          <a:xfrm>
            <a:off x="2428875" y="1828800"/>
            <a:ext cx="4286250" cy="2819400"/>
          </a:xfrm>
          <a:prstGeom prst="rect">
            <a:avLst/>
          </a:prstGeom>
          <a:noFill/>
          <a:ln w="9525">
            <a:noFill/>
            <a:miter lim="800000"/>
            <a:headEnd/>
            <a:tailEnd/>
          </a:ln>
        </p:spPr>
      </p:pic>
      <p:sp>
        <p:nvSpPr>
          <p:cNvPr id="62467" name="Text Box 5"/>
          <p:cNvSpPr txBox="1">
            <a:spLocks noChangeArrowheads="1"/>
          </p:cNvSpPr>
          <p:nvPr/>
        </p:nvSpPr>
        <p:spPr bwMode="auto">
          <a:xfrm>
            <a:off x="772236" y="348018"/>
            <a:ext cx="6592446" cy="646331"/>
          </a:xfrm>
          <a:prstGeom prst="rect">
            <a:avLst/>
          </a:prstGeom>
          <a:solidFill>
            <a:srgbClr val="FFFFFF"/>
          </a:solidFill>
          <a:ln w="9525">
            <a:solidFill>
              <a:schemeClr val="tx1"/>
            </a:solidFill>
            <a:miter lim="800000"/>
            <a:headEnd/>
            <a:tailEnd/>
          </a:ln>
        </p:spPr>
        <p:txBody>
          <a:bodyPr wrap="none">
            <a:spAutoFit/>
          </a:bodyPr>
          <a:lstStyle/>
          <a:p>
            <a:pPr algn="ctr"/>
            <a:r>
              <a:rPr lang="en-US" dirty="0"/>
              <a:t>Remote Sensing of </a:t>
            </a:r>
            <a:r>
              <a:rPr lang="en-US" dirty="0" smtClean="0"/>
              <a:t>NPP:</a:t>
            </a:r>
          </a:p>
          <a:p>
            <a:pPr algn="ctr"/>
            <a:r>
              <a:rPr lang="en-US" dirty="0" smtClean="0"/>
              <a:t>Up and down PAR, LED, </a:t>
            </a:r>
            <a:r>
              <a:rPr lang="en-US" dirty="0" err="1" smtClean="0"/>
              <a:t>Pyranometer</a:t>
            </a:r>
            <a:r>
              <a:rPr lang="en-US" dirty="0" smtClean="0"/>
              <a:t>, 4 band Net Radiometer</a:t>
            </a:r>
            <a:endParaRPr lang="en-US" dirty="0"/>
          </a:p>
        </p:txBody>
      </p:sp>
      <p:sp>
        <p:nvSpPr>
          <p:cNvPr id="4" name="TextBox 3"/>
          <p:cNvSpPr txBox="1"/>
          <p:nvPr/>
        </p:nvSpPr>
        <p:spPr>
          <a:xfrm>
            <a:off x="2038582" y="5181600"/>
            <a:ext cx="5066836" cy="646331"/>
          </a:xfrm>
          <a:prstGeom prst="rect">
            <a:avLst/>
          </a:prstGeom>
          <a:noFill/>
        </p:spPr>
        <p:txBody>
          <a:bodyPr wrap="none" rtlCol="0">
            <a:spAutoFit/>
          </a:bodyPr>
          <a:lstStyle/>
          <a:p>
            <a:r>
              <a:rPr lang="en-US" dirty="0" smtClean="0"/>
              <a:t>LED-based sensors are Cheap, Easy to Replicate and </a:t>
            </a:r>
          </a:p>
          <a:p>
            <a:r>
              <a:rPr lang="en-US" dirty="0" smtClean="0"/>
              <a:t>Can be Designed for a Number of Spectral Bands</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965729" y="914400"/>
            <a:ext cx="7569994" cy="5029200"/>
          </a:xfrm>
          <a:prstGeom prst="rect">
            <a:avLst/>
          </a:prstGeom>
          <a:noFill/>
          <a:ln w="9525">
            <a:noFill/>
            <a:miter lim="800000"/>
            <a:headEnd/>
            <a:tailEnd/>
          </a:ln>
        </p:spPr>
      </p:pic>
      <p:sp>
        <p:nvSpPr>
          <p:cNvPr id="3" name="TextBox 2"/>
          <p:cNvSpPr txBox="1"/>
          <p:nvPr/>
        </p:nvSpPr>
        <p:spPr>
          <a:xfrm>
            <a:off x="1092938" y="304800"/>
            <a:ext cx="6958123" cy="369332"/>
          </a:xfrm>
          <a:prstGeom prst="rect">
            <a:avLst/>
          </a:prstGeom>
          <a:noFill/>
        </p:spPr>
        <p:txBody>
          <a:bodyPr wrap="none" rtlCol="0">
            <a:spAutoFit/>
          </a:bodyPr>
          <a:lstStyle/>
          <a:p>
            <a:r>
              <a:rPr lang="en-US" dirty="0" smtClean="0"/>
              <a:t>Spectrally-Selective Vegetation Indices Track Seasonality of C Fluxes Well</a:t>
            </a:r>
            <a:endParaRPr lang="en-US" dirty="0"/>
          </a:p>
        </p:txBody>
      </p:sp>
      <p:sp>
        <p:nvSpPr>
          <p:cNvPr id="4" name="TextBox 3"/>
          <p:cNvSpPr txBox="1"/>
          <p:nvPr/>
        </p:nvSpPr>
        <p:spPr>
          <a:xfrm>
            <a:off x="762000" y="6324600"/>
            <a:ext cx="5441361" cy="369332"/>
          </a:xfrm>
          <a:prstGeom prst="rect">
            <a:avLst/>
          </a:prstGeom>
          <a:noFill/>
        </p:spPr>
        <p:txBody>
          <a:bodyPr wrap="none" rtlCol="0">
            <a:spAutoFit/>
          </a:bodyPr>
          <a:lstStyle/>
          <a:p>
            <a:r>
              <a:rPr lang="en-US" dirty="0" smtClean="0"/>
              <a:t>Ryu et al. Agricultural and Forest Meteorology, in review</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1263649" y="1287462"/>
            <a:ext cx="6803755" cy="4643438"/>
          </a:xfrm>
          <a:prstGeom prst="rect">
            <a:avLst/>
          </a:prstGeom>
          <a:noFill/>
          <a:ln w="9525">
            <a:noFill/>
            <a:miter lim="800000"/>
            <a:headEnd/>
            <a:tailEnd/>
          </a:ln>
        </p:spPr>
      </p:pic>
      <p:sp>
        <p:nvSpPr>
          <p:cNvPr id="3" name="TextBox 2"/>
          <p:cNvSpPr txBox="1"/>
          <p:nvPr/>
        </p:nvSpPr>
        <p:spPr>
          <a:xfrm>
            <a:off x="685800" y="6248400"/>
            <a:ext cx="5441361" cy="369332"/>
          </a:xfrm>
          <a:prstGeom prst="rect">
            <a:avLst/>
          </a:prstGeom>
          <a:noFill/>
        </p:spPr>
        <p:txBody>
          <a:bodyPr wrap="none" rtlCol="0">
            <a:spAutoFit/>
          </a:bodyPr>
          <a:lstStyle/>
          <a:p>
            <a:r>
              <a:rPr lang="en-US" dirty="0" smtClean="0"/>
              <a:t>Ryu et al. Agricultural and Forest Meteorology, in review</a:t>
            </a:r>
            <a:endParaRPr lang="en-US" dirty="0"/>
          </a:p>
        </p:txBody>
      </p:sp>
      <p:sp>
        <p:nvSpPr>
          <p:cNvPr id="4" name="TextBox 3"/>
          <p:cNvSpPr txBox="1"/>
          <p:nvPr/>
        </p:nvSpPr>
        <p:spPr>
          <a:xfrm>
            <a:off x="781475" y="381000"/>
            <a:ext cx="7581050" cy="369332"/>
          </a:xfrm>
          <a:prstGeom prst="rect">
            <a:avLst/>
          </a:prstGeom>
          <a:noFill/>
        </p:spPr>
        <p:txBody>
          <a:bodyPr wrap="none" rtlCol="0">
            <a:spAutoFit/>
          </a:bodyPr>
          <a:lstStyle/>
          <a:p>
            <a:r>
              <a:rPr lang="en-US" dirty="0" smtClean="0"/>
              <a:t>Vegetation Indices can be Used to Predict GPP with Light Use Efficiency Models</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343400" y="1295400"/>
            <a:ext cx="4424363" cy="2976563"/>
          </a:xfrm>
          <a:prstGeom prst="rect">
            <a:avLst/>
          </a:prstGeom>
          <a:noFill/>
          <a:ln w="9525">
            <a:noFill/>
            <a:miter lim="800000"/>
            <a:headEnd/>
            <a:tailEnd/>
          </a:ln>
          <a:effectLst/>
        </p:spPr>
      </p:pic>
      <p:sp>
        <p:nvSpPr>
          <p:cNvPr id="3" name="TextBox 2"/>
          <p:cNvSpPr txBox="1"/>
          <p:nvPr/>
        </p:nvSpPr>
        <p:spPr>
          <a:xfrm>
            <a:off x="3233011" y="381000"/>
            <a:ext cx="2677977" cy="369332"/>
          </a:xfrm>
          <a:prstGeom prst="rect">
            <a:avLst/>
          </a:prstGeom>
          <a:noFill/>
        </p:spPr>
        <p:txBody>
          <a:bodyPr wrap="none" rtlCol="0">
            <a:spAutoFit/>
          </a:bodyPr>
          <a:lstStyle/>
          <a:p>
            <a:r>
              <a:rPr lang="en-US" dirty="0" err="1" smtClean="0"/>
              <a:t>UpScaling</a:t>
            </a:r>
            <a:r>
              <a:rPr lang="en-US" dirty="0" smtClean="0"/>
              <a:t> of </a:t>
            </a:r>
            <a:r>
              <a:rPr lang="en-US" dirty="0" err="1" smtClean="0"/>
              <a:t>FluxNetworks</a:t>
            </a:r>
            <a:endParaRPr lang="en-US" dirty="0"/>
          </a:p>
        </p:txBody>
      </p:sp>
      <p:pic>
        <p:nvPicPr>
          <p:cNvPr id="4" name="Picture 2"/>
          <p:cNvPicPr>
            <a:picLocks noChangeAspect="1" noChangeArrowheads="1"/>
          </p:cNvPicPr>
          <p:nvPr/>
        </p:nvPicPr>
        <p:blipFill>
          <a:blip r:embed="rId4" cstate="print"/>
          <a:srcRect/>
          <a:stretch>
            <a:fillRect/>
          </a:stretch>
        </p:blipFill>
        <p:spPr bwMode="auto">
          <a:xfrm>
            <a:off x="0" y="2057400"/>
            <a:ext cx="4271052" cy="439102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2" cstate="print"/>
          <a:srcRect/>
          <a:stretch>
            <a:fillRect/>
          </a:stretch>
        </p:blipFill>
        <p:spPr bwMode="auto">
          <a:xfrm>
            <a:off x="1371600" y="914400"/>
            <a:ext cx="6038850" cy="5365750"/>
          </a:xfrm>
          <a:prstGeom prst="rect">
            <a:avLst/>
          </a:prstGeom>
          <a:noFill/>
          <a:ln w="9525">
            <a:noFill/>
            <a:miter lim="800000"/>
            <a:headEnd/>
            <a:tailEnd/>
          </a:ln>
        </p:spPr>
      </p:pic>
      <p:sp>
        <p:nvSpPr>
          <p:cNvPr id="6" name="TextBox 5"/>
          <p:cNvSpPr txBox="1"/>
          <p:nvPr/>
        </p:nvSpPr>
        <p:spPr>
          <a:xfrm>
            <a:off x="609600" y="6324600"/>
            <a:ext cx="3781869" cy="369332"/>
          </a:xfrm>
          <a:prstGeom prst="rect">
            <a:avLst/>
          </a:prstGeom>
          <a:noFill/>
        </p:spPr>
        <p:txBody>
          <a:bodyPr wrap="none" rtlCol="0">
            <a:spAutoFit/>
          </a:bodyPr>
          <a:lstStyle/>
          <a:p>
            <a:r>
              <a:rPr lang="en-US" dirty="0" smtClean="0"/>
              <a:t>Xiao et al 2010, Global Change Biology</a:t>
            </a:r>
            <a:endParaRPr lang="en-US" dirty="0"/>
          </a:p>
        </p:txBody>
      </p:sp>
      <p:sp>
        <p:nvSpPr>
          <p:cNvPr id="4" name="TextBox 3"/>
          <p:cNvSpPr txBox="1"/>
          <p:nvPr/>
        </p:nvSpPr>
        <p:spPr>
          <a:xfrm>
            <a:off x="2685137" y="304800"/>
            <a:ext cx="3773725" cy="646331"/>
          </a:xfrm>
          <a:prstGeom prst="rect">
            <a:avLst/>
          </a:prstGeom>
          <a:noFill/>
        </p:spPr>
        <p:txBody>
          <a:bodyPr wrap="none" rtlCol="0">
            <a:spAutoFit/>
          </a:bodyPr>
          <a:lstStyle/>
          <a:p>
            <a:pPr algn="ctr"/>
            <a:r>
              <a:rPr lang="en-US" dirty="0" smtClean="0"/>
              <a:t>What We can Do:</a:t>
            </a:r>
          </a:p>
          <a:p>
            <a:pPr algn="ctr"/>
            <a:r>
              <a:rPr lang="en-US" dirty="0" smtClean="0"/>
              <a:t>Is Precision Good Enough for Treaties?</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p:cNvPicPr>
            <a:picLocks noChangeAspect="1" noChangeArrowheads="1"/>
          </p:cNvPicPr>
          <p:nvPr/>
        </p:nvPicPr>
        <p:blipFill>
          <a:blip r:embed="rId2" cstate="print"/>
          <a:srcRect/>
          <a:stretch>
            <a:fillRect/>
          </a:stretch>
        </p:blipFill>
        <p:spPr bwMode="auto">
          <a:xfrm>
            <a:off x="1400175" y="1231900"/>
            <a:ext cx="6343650" cy="4394200"/>
          </a:xfrm>
          <a:prstGeom prst="rect">
            <a:avLst/>
          </a:prstGeom>
          <a:noFill/>
          <a:ln w="9525">
            <a:noFill/>
            <a:miter lim="800000"/>
            <a:headEnd/>
            <a:tailEnd/>
          </a:ln>
        </p:spPr>
      </p:pic>
      <p:sp>
        <p:nvSpPr>
          <p:cNvPr id="3" name="TextBox 2"/>
          <p:cNvSpPr txBox="1"/>
          <p:nvPr/>
        </p:nvSpPr>
        <p:spPr>
          <a:xfrm>
            <a:off x="609600" y="6324600"/>
            <a:ext cx="3781869" cy="369332"/>
          </a:xfrm>
          <a:prstGeom prst="rect">
            <a:avLst/>
          </a:prstGeom>
          <a:noFill/>
        </p:spPr>
        <p:txBody>
          <a:bodyPr wrap="none" rtlCol="0">
            <a:spAutoFit/>
          </a:bodyPr>
          <a:lstStyle/>
          <a:p>
            <a:r>
              <a:rPr lang="en-US" dirty="0" smtClean="0"/>
              <a:t>Xiao et al 2010, Global Change Biology</a:t>
            </a:r>
            <a:endParaRPr lang="en-US" dirty="0"/>
          </a:p>
        </p:txBody>
      </p:sp>
      <p:sp>
        <p:nvSpPr>
          <p:cNvPr id="4" name="TextBox 3"/>
          <p:cNvSpPr txBox="1"/>
          <p:nvPr/>
        </p:nvSpPr>
        <p:spPr>
          <a:xfrm>
            <a:off x="927284" y="381000"/>
            <a:ext cx="7289431" cy="646331"/>
          </a:xfrm>
          <a:prstGeom prst="rect">
            <a:avLst/>
          </a:prstGeom>
          <a:noFill/>
        </p:spPr>
        <p:txBody>
          <a:bodyPr wrap="none" rtlCol="0">
            <a:spAutoFit/>
          </a:bodyPr>
          <a:lstStyle/>
          <a:p>
            <a:pPr algn="ctr"/>
            <a:r>
              <a:rPr lang="en-US" dirty="0" smtClean="0"/>
              <a:t>Map of Gross Primary Productivity Derived from Regression Tree Algorithms</a:t>
            </a:r>
          </a:p>
          <a:p>
            <a:pPr algn="ctr"/>
            <a:r>
              <a:rPr lang="en-US" dirty="0" smtClean="0"/>
              <a:t>Derived from Flux Network, Satellite Remote Sensing and Climate Data</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2" cstate="print"/>
          <a:srcRect/>
          <a:stretch>
            <a:fillRect/>
          </a:stretch>
        </p:blipFill>
        <p:spPr bwMode="auto">
          <a:xfrm>
            <a:off x="1301750" y="152400"/>
            <a:ext cx="6540500" cy="6197600"/>
          </a:xfrm>
          <a:prstGeom prst="rect">
            <a:avLst/>
          </a:prstGeom>
          <a:noFill/>
          <a:ln w="9525">
            <a:noFill/>
            <a:miter lim="800000"/>
            <a:headEnd/>
            <a:tailEnd/>
          </a:ln>
        </p:spPr>
      </p:pic>
      <p:sp>
        <p:nvSpPr>
          <p:cNvPr id="3" name="TextBox 2"/>
          <p:cNvSpPr txBox="1"/>
          <p:nvPr/>
        </p:nvSpPr>
        <p:spPr>
          <a:xfrm>
            <a:off x="609600" y="6324600"/>
            <a:ext cx="3781869" cy="369332"/>
          </a:xfrm>
          <a:prstGeom prst="rect">
            <a:avLst/>
          </a:prstGeom>
          <a:noFill/>
        </p:spPr>
        <p:txBody>
          <a:bodyPr wrap="none" rtlCol="0">
            <a:spAutoFit/>
          </a:bodyPr>
          <a:lstStyle/>
          <a:p>
            <a:r>
              <a:rPr lang="en-US" dirty="0" smtClean="0"/>
              <a:t>Xiao et al 2010, Global Change Biology</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a:xfrm>
            <a:off x="1676400" y="152400"/>
            <a:ext cx="5791200" cy="762000"/>
          </a:xfrm>
          <a:solidFill>
            <a:srgbClr val="EAEAEA"/>
          </a:solidFill>
          <a:ln>
            <a:solidFill>
              <a:schemeClr val="tx1"/>
            </a:solidFill>
          </a:ln>
        </p:spPr>
        <p:txBody>
          <a:bodyPr>
            <a:noAutofit/>
          </a:bodyPr>
          <a:lstStyle/>
          <a:p>
            <a:pPr eaLnBrk="1" hangingPunct="1"/>
            <a:r>
              <a:rPr lang="en-US" sz="2400" dirty="0" smtClean="0">
                <a:latin typeface="Arial" charset="0"/>
              </a:rPr>
              <a:t>Net Ecosystem C Exchange</a:t>
            </a:r>
          </a:p>
        </p:txBody>
      </p:sp>
      <p:sp>
        <p:nvSpPr>
          <p:cNvPr id="5" name="TextBox 4"/>
          <p:cNvSpPr txBox="1"/>
          <p:nvPr/>
        </p:nvSpPr>
        <p:spPr>
          <a:xfrm>
            <a:off x="609600" y="6248400"/>
            <a:ext cx="2916248" cy="369332"/>
          </a:xfrm>
          <a:prstGeom prst="rect">
            <a:avLst/>
          </a:prstGeom>
          <a:noFill/>
        </p:spPr>
        <p:txBody>
          <a:bodyPr wrap="none" rtlCol="0">
            <a:spAutoFit/>
          </a:bodyPr>
          <a:lstStyle/>
          <a:p>
            <a:r>
              <a:rPr lang="en-US" sz="1800" dirty="0" smtClean="0"/>
              <a:t>Xiao et al. 2008, </a:t>
            </a:r>
            <a:r>
              <a:rPr lang="en-US" sz="1800" dirty="0" err="1" smtClean="0"/>
              <a:t>AgForMet</a:t>
            </a:r>
            <a:endParaRPr lang="en-US" sz="1800" dirty="0"/>
          </a:p>
        </p:txBody>
      </p:sp>
      <p:sp>
        <p:nvSpPr>
          <p:cNvPr id="6" name="TextBox 5"/>
          <p:cNvSpPr txBox="1"/>
          <p:nvPr/>
        </p:nvSpPr>
        <p:spPr>
          <a:xfrm>
            <a:off x="381000" y="1981200"/>
            <a:ext cx="1024639" cy="461665"/>
          </a:xfrm>
          <a:prstGeom prst="rect">
            <a:avLst/>
          </a:prstGeom>
          <a:noFill/>
        </p:spPr>
        <p:txBody>
          <a:bodyPr wrap="none" rtlCol="0">
            <a:spAutoFit/>
          </a:bodyPr>
          <a:lstStyle/>
          <a:p>
            <a:r>
              <a:rPr lang="en-US" dirty="0" smtClean="0"/>
              <a:t>spring</a:t>
            </a:r>
            <a:endParaRPr lang="en-US" dirty="0"/>
          </a:p>
        </p:txBody>
      </p:sp>
      <p:sp>
        <p:nvSpPr>
          <p:cNvPr id="7" name="TextBox 6"/>
          <p:cNvSpPr txBox="1"/>
          <p:nvPr/>
        </p:nvSpPr>
        <p:spPr>
          <a:xfrm>
            <a:off x="7696200" y="2209800"/>
            <a:ext cx="1297150" cy="461665"/>
          </a:xfrm>
          <a:prstGeom prst="rect">
            <a:avLst/>
          </a:prstGeom>
          <a:noFill/>
        </p:spPr>
        <p:txBody>
          <a:bodyPr wrap="none" rtlCol="0">
            <a:spAutoFit/>
          </a:bodyPr>
          <a:lstStyle/>
          <a:p>
            <a:r>
              <a:rPr lang="en-US" dirty="0" smtClean="0"/>
              <a:t>summer</a:t>
            </a:r>
            <a:endParaRPr lang="en-US" dirty="0"/>
          </a:p>
        </p:txBody>
      </p:sp>
      <p:sp>
        <p:nvSpPr>
          <p:cNvPr id="8" name="TextBox 7"/>
          <p:cNvSpPr txBox="1"/>
          <p:nvPr/>
        </p:nvSpPr>
        <p:spPr>
          <a:xfrm>
            <a:off x="609600" y="4495800"/>
            <a:ext cx="1212191" cy="461665"/>
          </a:xfrm>
          <a:prstGeom prst="rect">
            <a:avLst/>
          </a:prstGeom>
          <a:noFill/>
        </p:spPr>
        <p:txBody>
          <a:bodyPr wrap="none" rtlCol="0">
            <a:spAutoFit/>
          </a:bodyPr>
          <a:lstStyle/>
          <a:p>
            <a:r>
              <a:rPr lang="en-US" dirty="0" smtClean="0"/>
              <a:t>autumn</a:t>
            </a:r>
            <a:endParaRPr lang="en-US" dirty="0"/>
          </a:p>
        </p:txBody>
      </p:sp>
      <p:sp>
        <p:nvSpPr>
          <p:cNvPr id="9" name="TextBox 8"/>
          <p:cNvSpPr txBox="1"/>
          <p:nvPr/>
        </p:nvSpPr>
        <p:spPr>
          <a:xfrm>
            <a:off x="7543800" y="4572000"/>
            <a:ext cx="1007007" cy="461665"/>
          </a:xfrm>
          <a:prstGeom prst="rect">
            <a:avLst/>
          </a:prstGeom>
          <a:noFill/>
        </p:spPr>
        <p:txBody>
          <a:bodyPr wrap="none" rtlCol="0">
            <a:spAutoFit/>
          </a:bodyPr>
          <a:lstStyle/>
          <a:p>
            <a:r>
              <a:rPr lang="en-US" dirty="0" smtClean="0"/>
              <a:t>winter</a:t>
            </a:r>
            <a:endParaRPr lang="en-US" dirty="0"/>
          </a:p>
        </p:txBody>
      </p:sp>
      <p:pic>
        <p:nvPicPr>
          <p:cNvPr id="388097" name="Picture 1"/>
          <p:cNvPicPr>
            <a:picLocks noChangeAspect="1" noChangeArrowheads="1"/>
          </p:cNvPicPr>
          <p:nvPr/>
        </p:nvPicPr>
        <p:blipFill>
          <a:blip r:embed="rId3" cstate="print"/>
          <a:srcRect l="13636" r="9524"/>
          <a:stretch>
            <a:fillRect/>
          </a:stretch>
        </p:blipFill>
        <p:spPr bwMode="auto">
          <a:xfrm>
            <a:off x="2057400" y="1219200"/>
            <a:ext cx="5312229" cy="4648200"/>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p nee CA.jpg"/>
          <p:cNvPicPr/>
          <p:nvPr/>
        </p:nvPicPr>
        <p:blipFill>
          <a:blip r:embed="rId3" cstate="print"/>
          <a:srcRect t="28826" b="9371"/>
          <a:stretch>
            <a:fillRect/>
          </a:stretch>
        </p:blipFill>
        <p:spPr>
          <a:xfrm>
            <a:off x="1143000" y="1447800"/>
            <a:ext cx="6476725" cy="3510486"/>
          </a:xfrm>
          <a:prstGeom prst="rect">
            <a:avLst/>
          </a:prstGeom>
        </p:spPr>
      </p:pic>
      <p:sp>
        <p:nvSpPr>
          <p:cNvPr id="3" name="TextBox 2"/>
          <p:cNvSpPr txBox="1"/>
          <p:nvPr/>
        </p:nvSpPr>
        <p:spPr>
          <a:xfrm flipH="1">
            <a:off x="762000" y="6172200"/>
            <a:ext cx="5334000" cy="338554"/>
          </a:xfrm>
          <a:prstGeom prst="rect">
            <a:avLst/>
          </a:prstGeom>
          <a:noFill/>
        </p:spPr>
        <p:txBody>
          <a:bodyPr wrap="square" rtlCol="0">
            <a:spAutoFit/>
          </a:bodyPr>
          <a:lstStyle/>
          <a:p>
            <a:r>
              <a:rPr lang="en-US" sz="1600" dirty="0" smtClean="0">
                <a:latin typeface="+mn-lt"/>
              </a:rPr>
              <a:t>Jingfeng Xiao and D Baldocchi</a:t>
            </a:r>
            <a:endParaRPr lang="en-US" sz="1600" dirty="0">
              <a:latin typeface="+mn-lt"/>
            </a:endParaRPr>
          </a:p>
        </p:txBody>
      </p:sp>
      <p:sp>
        <p:nvSpPr>
          <p:cNvPr id="4" name="Rectangle 3"/>
          <p:cNvSpPr/>
          <p:nvPr/>
        </p:nvSpPr>
        <p:spPr>
          <a:xfrm>
            <a:off x="266700" y="5105400"/>
            <a:ext cx="8610600" cy="461665"/>
          </a:xfrm>
          <a:prstGeom prst="rect">
            <a:avLst/>
          </a:prstGeom>
        </p:spPr>
        <p:txBody>
          <a:bodyPr wrap="square">
            <a:spAutoFit/>
          </a:bodyPr>
          <a:lstStyle/>
          <a:p>
            <a:r>
              <a:rPr lang="en-US" dirty="0" smtClean="0">
                <a:latin typeface="+mn-lt"/>
              </a:rPr>
              <a:t>area-averaged fluxes of </a:t>
            </a:r>
            <a:r>
              <a:rPr lang="en-US" i="1" dirty="0" smtClean="0">
                <a:latin typeface="+mn-lt"/>
              </a:rPr>
              <a:t>NEE</a:t>
            </a:r>
            <a:r>
              <a:rPr lang="en-US" dirty="0" smtClean="0">
                <a:latin typeface="+mn-lt"/>
              </a:rPr>
              <a:t> and </a:t>
            </a:r>
            <a:r>
              <a:rPr lang="en-US" i="1" dirty="0" smtClean="0">
                <a:latin typeface="+mn-lt"/>
              </a:rPr>
              <a:t>GPP</a:t>
            </a:r>
            <a:r>
              <a:rPr lang="en-US" dirty="0" smtClean="0">
                <a:latin typeface="+mn-lt"/>
              </a:rPr>
              <a:t> were -150 and 932 </a:t>
            </a:r>
            <a:r>
              <a:rPr lang="en-US" dirty="0" err="1" smtClean="0">
                <a:latin typeface="+mn-lt"/>
              </a:rPr>
              <a:t>gC</a:t>
            </a:r>
            <a:r>
              <a:rPr lang="en-US" dirty="0" smtClean="0">
                <a:latin typeface="+mn-lt"/>
              </a:rPr>
              <a:t> m</a:t>
            </a:r>
            <a:r>
              <a:rPr lang="en-US" baseline="30000" dirty="0" smtClean="0">
                <a:latin typeface="+mn-lt"/>
              </a:rPr>
              <a:t>-2</a:t>
            </a:r>
            <a:r>
              <a:rPr lang="en-US" dirty="0" smtClean="0">
                <a:latin typeface="+mn-lt"/>
              </a:rPr>
              <a:t> y</a:t>
            </a:r>
            <a:r>
              <a:rPr lang="en-US" baseline="30000" dirty="0" smtClean="0">
                <a:latin typeface="+mn-lt"/>
              </a:rPr>
              <a:t>-1</a:t>
            </a:r>
            <a:endParaRPr lang="en-US" dirty="0">
              <a:latin typeface="+mn-lt"/>
            </a:endParaRPr>
          </a:p>
        </p:txBody>
      </p:sp>
      <p:sp>
        <p:nvSpPr>
          <p:cNvPr id="5" name="Rectangle 4"/>
          <p:cNvSpPr/>
          <p:nvPr/>
        </p:nvSpPr>
        <p:spPr>
          <a:xfrm>
            <a:off x="685800" y="5562600"/>
            <a:ext cx="8229600" cy="461665"/>
          </a:xfrm>
          <a:prstGeom prst="rect">
            <a:avLst/>
          </a:prstGeom>
        </p:spPr>
        <p:txBody>
          <a:bodyPr wrap="square">
            <a:spAutoFit/>
          </a:bodyPr>
          <a:lstStyle/>
          <a:p>
            <a:r>
              <a:rPr lang="en-US" dirty="0" smtClean="0">
                <a:latin typeface="+mn-lt"/>
              </a:rPr>
              <a:t>net and gross carbon fluxes equal -8.6 and 53.8 </a:t>
            </a:r>
            <a:r>
              <a:rPr lang="en-US" dirty="0" err="1" smtClean="0">
                <a:latin typeface="+mn-lt"/>
              </a:rPr>
              <a:t>TgC</a:t>
            </a:r>
            <a:r>
              <a:rPr lang="en-US" dirty="0" smtClean="0">
                <a:latin typeface="+mn-lt"/>
              </a:rPr>
              <a:t> y</a:t>
            </a:r>
            <a:r>
              <a:rPr lang="en-US" baseline="30000" dirty="0" smtClean="0">
                <a:latin typeface="+mn-lt"/>
              </a:rPr>
              <a:t>-1</a:t>
            </a:r>
            <a:r>
              <a:rPr lang="en-US" dirty="0" smtClean="0">
                <a:latin typeface="+mn-lt"/>
              </a:rPr>
              <a:t> </a:t>
            </a:r>
            <a:endParaRPr lang="en-US" dirty="0">
              <a:latin typeface="+mn-lt"/>
            </a:endParaRPr>
          </a:p>
        </p:txBody>
      </p:sp>
      <p:sp>
        <p:nvSpPr>
          <p:cNvPr id="6" name="TextBox 5"/>
          <p:cNvSpPr txBox="1"/>
          <p:nvPr/>
        </p:nvSpPr>
        <p:spPr>
          <a:xfrm>
            <a:off x="1867670" y="609600"/>
            <a:ext cx="5408660" cy="461665"/>
          </a:xfrm>
          <a:prstGeom prst="rect">
            <a:avLst/>
          </a:prstGeom>
          <a:noFill/>
        </p:spPr>
        <p:txBody>
          <a:bodyPr wrap="none" rtlCol="0">
            <a:spAutoFit/>
          </a:bodyPr>
          <a:lstStyle/>
          <a:p>
            <a:r>
              <a:rPr lang="en-US" dirty="0" smtClean="0">
                <a:latin typeface="+mn-lt"/>
              </a:rPr>
              <a:t>Upscale GPP and NEE to the Biome Scale</a:t>
            </a:r>
            <a:endParaRPr lang="en-US" dirty="0">
              <a:latin typeface="+mn-l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562100" y="304800"/>
            <a:ext cx="6019800" cy="1200329"/>
          </a:xfrm>
          <a:prstGeom prst="rect">
            <a:avLst/>
          </a:prstGeom>
          <a:noFill/>
        </p:spPr>
        <p:txBody>
          <a:bodyPr wrap="square" rtlCol="0">
            <a:spAutoFit/>
          </a:bodyPr>
          <a:lstStyle/>
          <a:p>
            <a:pPr algn="ctr"/>
            <a:r>
              <a:rPr lang="en-US" sz="2400" dirty="0" smtClean="0"/>
              <a:t>Take-Home Message for Application of Eddy Covariance Method under Non-Ideal Conditions</a:t>
            </a:r>
            <a:endParaRPr lang="en-US" sz="2400" dirty="0"/>
          </a:p>
        </p:txBody>
      </p:sp>
      <p:sp>
        <p:nvSpPr>
          <p:cNvPr id="3" name="TextBox 2"/>
          <p:cNvSpPr txBox="1"/>
          <p:nvPr/>
        </p:nvSpPr>
        <p:spPr>
          <a:xfrm>
            <a:off x="647700" y="1720840"/>
            <a:ext cx="7848600" cy="4524315"/>
          </a:xfrm>
          <a:prstGeom prst="rect">
            <a:avLst/>
          </a:prstGeom>
          <a:noFill/>
        </p:spPr>
        <p:txBody>
          <a:bodyPr wrap="square" rtlCol="0">
            <a:spAutoFit/>
          </a:bodyPr>
          <a:lstStyle/>
          <a:p>
            <a:pPr>
              <a:buFont typeface="Arial" pitchFamily="34" charset="0"/>
              <a:buChar char="•"/>
            </a:pPr>
            <a:r>
              <a:rPr lang="en-US" sz="2400" dirty="0" smtClean="0"/>
              <a:t>Routine Flux Measurements Must Comply with Governing Principles of Conservation Equation</a:t>
            </a:r>
          </a:p>
          <a:p>
            <a:pPr>
              <a:buFont typeface="Arial" pitchFamily="34" charset="0"/>
              <a:buChar char="•"/>
            </a:pPr>
            <a:r>
              <a:rPr lang="en-US" sz="2400" dirty="0" smtClean="0"/>
              <a:t>Design Experiment that measures Flux Divergence and Storage, in addition  to Covariance</a:t>
            </a:r>
          </a:p>
          <a:p>
            <a:pPr>
              <a:buFont typeface="Arial" pitchFamily="34" charset="0"/>
              <a:buChar char="•"/>
            </a:pPr>
            <a:r>
              <a:rPr lang="en-US" sz="2400" dirty="0" smtClean="0"/>
              <a:t>Networks need more Sites in Tropics and Distinguish C3/C4 crops</a:t>
            </a:r>
          </a:p>
          <a:p>
            <a:pPr>
              <a:buFont typeface="Arial" pitchFamily="34" charset="0"/>
              <a:buChar char="•"/>
            </a:pPr>
            <a:r>
              <a:rPr lang="en-US" sz="2400" dirty="0" smtClean="0"/>
              <a:t>Networks need Sites that Cover a Range of Disturbance History</a:t>
            </a:r>
          </a:p>
          <a:p>
            <a:pPr>
              <a:buFont typeface="Arial" pitchFamily="34" charset="0"/>
              <a:buChar char="•"/>
            </a:pPr>
            <a:r>
              <a:rPr lang="en-US" sz="2400" dirty="0" smtClean="0"/>
              <a:t>Network of Flux Towers, in conjunction with Remote Sensing, Climate Networks and Machine Learning Algorithms has Potential to Produce Carbon Flux Maps for Carbon Monitoring for Treaty, with Caveats and Accepted Errors</a:t>
            </a: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11"/>
          </p:nvPr>
        </p:nvSpPr>
        <p:spPr>
          <a:ln/>
        </p:spPr>
        <p:txBody>
          <a:bodyPr/>
          <a:lstStyle/>
          <a:p>
            <a:r>
              <a:rPr lang="en-US"/>
              <a:t>ESPM 228 Adv Topics Micromet &amp; Biomet</a:t>
            </a:r>
          </a:p>
        </p:txBody>
      </p:sp>
      <p:sp>
        <p:nvSpPr>
          <p:cNvPr id="2052" name="Rectangle 5"/>
          <p:cNvSpPr>
            <a:spLocks noChangeArrowheads="1"/>
          </p:cNvSpPr>
          <p:nvPr/>
        </p:nvSpPr>
        <p:spPr bwMode="auto">
          <a:xfrm>
            <a:off x="0" y="3309938"/>
            <a:ext cx="9144000" cy="0"/>
          </a:xfrm>
          <a:prstGeom prst="rect">
            <a:avLst/>
          </a:prstGeom>
          <a:noFill/>
          <a:ln w="9525">
            <a:noFill/>
            <a:miter lim="800000"/>
            <a:headEnd/>
            <a:tailEnd/>
          </a:ln>
        </p:spPr>
        <p:txBody>
          <a:bodyPr wrap="none" anchor="ctr">
            <a:spAutoFit/>
          </a:bodyPr>
          <a:lstStyle/>
          <a:p>
            <a:endParaRPr lang="en-US"/>
          </a:p>
        </p:txBody>
      </p:sp>
      <p:graphicFrame>
        <p:nvGraphicFramePr>
          <p:cNvPr id="2050" name="Object 4"/>
          <p:cNvGraphicFramePr>
            <a:graphicFrameLocks noChangeAspect="1"/>
          </p:cNvGraphicFramePr>
          <p:nvPr/>
        </p:nvGraphicFramePr>
        <p:xfrm>
          <a:off x="1942306" y="1752600"/>
          <a:ext cx="5259388" cy="1014412"/>
        </p:xfrm>
        <a:graphic>
          <a:graphicData uri="http://schemas.openxmlformats.org/presentationml/2006/ole">
            <p:oleObj spid="_x0000_s55298" name="Equation" r:id="rId4" imgW="1295280" imgH="253800" progId="Equation.DSMT4">
              <p:embed/>
            </p:oleObj>
          </a:graphicData>
        </a:graphic>
      </p:graphicFrame>
      <p:sp>
        <p:nvSpPr>
          <p:cNvPr id="2053" name="Rectangle 7"/>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en-US"/>
          </a:p>
        </p:txBody>
      </p:sp>
      <p:sp>
        <p:nvSpPr>
          <p:cNvPr id="2054" name="Rectangle 9"/>
          <p:cNvSpPr>
            <a:spLocks noChangeArrowheads="1"/>
          </p:cNvSpPr>
          <p:nvPr/>
        </p:nvSpPr>
        <p:spPr bwMode="auto">
          <a:xfrm>
            <a:off x="0" y="3214688"/>
            <a:ext cx="9144000" cy="0"/>
          </a:xfrm>
          <a:prstGeom prst="rect">
            <a:avLst/>
          </a:prstGeom>
          <a:noFill/>
          <a:ln w="9525">
            <a:noFill/>
            <a:miter lim="800000"/>
            <a:headEnd/>
            <a:tailEnd/>
          </a:ln>
        </p:spPr>
        <p:txBody>
          <a:bodyPr wrap="none" anchor="ctr">
            <a:spAutoFit/>
          </a:bodyPr>
          <a:lstStyle/>
          <a:p>
            <a:endParaRPr lang="en-US"/>
          </a:p>
        </p:txBody>
      </p:sp>
      <p:sp>
        <p:nvSpPr>
          <p:cNvPr id="2055" name="Rectangle 11"/>
          <p:cNvSpPr>
            <a:spLocks noChangeArrowheads="1"/>
          </p:cNvSpPr>
          <p:nvPr/>
        </p:nvSpPr>
        <p:spPr bwMode="auto">
          <a:xfrm>
            <a:off x="0" y="3214688"/>
            <a:ext cx="9144000" cy="0"/>
          </a:xfrm>
          <a:prstGeom prst="rect">
            <a:avLst/>
          </a:prstGeom>
          <a:noFill/>
          <a:ln w="9525">
            <a:noFill/>
            <a:miter lim="800000"/>
            <a:headEnd/>
            <a:tailEnd/>
          </a:ln>
        </p:spPr>
        <p:txBody>
          <a:bodyPr wrap="none" anchor="ctr">
            <a:spAutoFit/>
          </a:bodyPr>
          <a:lstStyle/>
          <a:p>
            <a:endParaRPr lang="en-US"/>
          </a:p>
        </p:txBody>
      </p:sp>
      <p:graphicFrame>
        <p:nvGraphicFramePr>
          <p:cNvPr id="2051" name="Object 10"/>
          <p:cNvGraphicFramePr>
            <a:graphicFrameLocks noChangeAspect="1"/>
          </p:cNvGraphicFramePr>
          <p:nvPr/>
        </p:nvGraphicFramePr>
        <p:xfrm>
          <a:off x="3221038" y="3124200"/>
          <a:ext cx="2701925" cy="1163638"/>
        </p:xfrm>
        <a:graphic>
          <a:graphicData uri="http://schemas.openxmlformats.org/presentationml/2006/ole">
            <p:oleObj spid="_x0000_s55299" name="Equation" r:id="rId5" imgW="990360" imgH="431640" progId="Equation.DSMT4">
              <p:embed/>
            </p:oleObj>
          </a:graphicData>
        </a:graphic>
      </p:graphicFrame>
      <p:sp>
        <p:nvSpPr>
          <p:cNvPr id="2056" name="Text Box 12"/>
          <p:cNvSpPr txBox="1">
            <a:spLocks noChangeArrowheads="1"/>
          </p:cNvSpPr>
          <p:nvPr/>
        </p:nvSpPr>
        <p:spPr bwMode="auto">
          <a:xfrm>
            <a:off x="1485900" y="457200"/>
            <a:ext cx="6172200" cy="830997"/>
          </a:xfrm>
          <a:prstGeom prst="rect">
            <a:avLst/>
          </a:prstGeom>
          <a:noFill/>
          <a:ln w="9525">
            <a:noFill/>
            <a:miter lim="800000"/>
            <a:headEnd/>
            <a:tailEnd/>
          </a:ln>
        </p:spPr>
        <p:txBody>
          <a:bodyPr>
            <a:spAutoFit/>
          </a:bodyPr>
          <a:lstStyle/>
          <a:p>
            <a:pPr algn="ctr"/>
            <a:r>
              <a:rPr lang="en-US" sz="2400" b="1" dirty="0"/>
              <a:t>Eddy Covariance, </a:t>
            </a:r>
          </a:p>
          <a:p>
            <a:pPr algn="ctr"/>
            <a:r>
              <a:rPr lang="en-US" sz="2400" b="1" dirty="0"/>
              <a:t>Flux Density: mol m</a:t>
            </a:r>
            <a:r>
              <a:rPr lang="en-US" sz="2400" b="1" baseline="30000" dirty="0"/>
              <a:t>-2 </a:t>
            </a:r>
            <a:r>
              <a:rPr lang="en-US" sz="2400" b="1" dirty="0"/>
              <a:t>s</a:t>
            </a:r>
            <a:r>
              <a:rPr lang="en-US" sz="2400" b="1" baseline="30000" dirty="0"/>
              <a:t>-1 </a:t>
            </a:r>
            <a:r>
              <a:rPr lang="en-US" sz="2400" b="1" dirty="0"/>
              <a:t>or J m</a:t>
            </a:r>
            <a:r>
              <a:rPr lang="en-US" sz="2400" b="1" baseline="30000" dirty="0"/>
              <a:t>-2</a:t>
            </a:r>
            <a:r>
              <a:rPr lang="en-US" sz="2400" b="1" dirty="0"/>
              <a:t> s</a:t>
            </a:r>
            <a:r>
              <a:rPr lang="en-US" sz="2400" b="1" baseline="30000" dirty="0"/>
              <a:t>-1</a:t>
            </a:r>
          </a:p>
        </p:txBody>
      </p:sp>
      <p:pic>
        <p:nvPicPr>
          <p:cNvPr id="10" name="Picture 9" descr="NorthPano.jpg"/>
          <p:cNvPicPr>
            <a:picLocks noChangeAspect="1"/>
          </p:cNvPicPr>
          <p:nvPr/>
        </p:nvPicPr>
        <p:blipFill>
          <a:blip r:embed="rId6" cstate="print"/>
          <a:stretch>
            <a:fillRect/>
          </a:stretch>
        </p:blipFill>
        <p:spPr>
          <a:xfrm>
            <a:off x="914400" y="4572000"/>
            <a:ext cx="7315200" cy="1751914"/>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2240" y="2667000"/>
            <a:ext cx="3159519" cy="369332"/>
          </a:xfrm>
          <a:prstGeom prst="rect">
            <a:avLst/>
          </a:prstGeom>
          <a:noFill/>
        </p:spPr>
        <p:txBody>
          <a:bodyPr wrap="none" rtlCol="0">
            <a:spAutoFit/>
          </a:bodyPr>
          <a:lstStyle/>
          <a:p>
            <a:r>
              <a:rPr lang="en-US" dirty="0" smtClean="0"/>
              <a:t>Additional Background Material</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2" cstate="print"/>
          <a:srcRect/>
          <a:stretch>
            <a:fillRect/>
          </a:stretch>
        </p:blipFill>
        <p:spPr bwMode="auto">
          <a:xfrm>
            <a:off x="2281238" y="1585913"/>
            <a:ext cx="4581525" cy="3686175"/>
          </a:xfrm>
          <a:prstGeom prst="rect">
            <a:avLst/>
          </a:prstGeom>
          <a:noFill/>
          <a:ln w="9525">
            <a:noFill/>
            <a:miter lim="800000"/>
            <a:headEnd/>
            <a:tailEnd/>
          </a:ln>
        </p:spPr>
      </p:pic>
      <p:sp>
        <p:nvSpPr>
          <p:cNvPr id="3" name="TextBox 2"/>
          <p:cNvSpPr txBox="1"/>
          <p:nvPr/>
        </p:nvSpPr>
        <p:spPr>
          <a:xfrm>
            <a:off x="3200400" y="762000"/>
            <a:ext cx="3187411" cy="369332"/>
          </a:xfrm>
          <a:prstGeom prst="rect">
            <a:avLst/>
          </a:prstGeom>
          <a:noFill/>
        </p:spPr>
        <p:txBody>
          <a:bodyPr wrap="none" rtlCol="0">
            <a:spAutoFit/>
          </a:bodyPr>
          <a:lstStyle/>
          <a:p>
            <a:r>
              <a:rPr lang="en-US" dirty="0" smtClean="0"/>
              <a:t>Sampling Error with Two Towers</a:t>
            </a:r>
            <a:endParaRPr lang="en-US" dirty="0"/>
          </a:p>
        </p:txBody>
      </p:sp>
      <p:sp>
        <p:nvSpPr>
          <p:cNvPr id="4" name="TextBox 3"/>
          <p:cNvSpPr txBox="1"/>
          <p:nvPr/>
        </p:nvSpPr>
        <p:spPr>
          <a:xfrm>
            <a:off x="990600" y="6324600"/>
            <a:ext cx="2517164" cy="369332"/>
          </a:xfrm>
          <a:prstGeom prst="rect">
            <a:avLst/>
          </a:prstGeom>
          <a:noFill/>
        </p:spPr>
        <p:txBody>
          <a:bodyPr wrap="none" rtlCol="0">
            <a:spAutoFit/>
          </a:bodyPr>
          <a:lstStyle/>
          <a:p>
            <a:r>
              <a:rPr lang="en-US" dirty="0" smtClean="0"/>
              <a:t>Hollinger et al GCB, 2004</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p:cNvPicPr>
            <a:picLocks noChangeAspect="1" noChangeArrowheads="1"/>
          </p:cNvPicPr>
          <p:nvPr/>
        </p:nvPicPr>
        <p:blipFill>
          <a:blip r:embed="rId2" cstate="print"/>
          <a:srcRect/>
          <a:stretch>
            <a:fillRect/>
          </a:stretch>
        </p:blipFill>
        <p:spPr bwMode="auto">
          <a:xfrm>
            <a:off x="495300" y="338138"/>
            <a:ext cx="8153400" cy="618172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642937" y="1600200"/>
            <a:ext cx="7858125" cy="4190999"/>
          </a:xfrm>
          <a:prstGeom prst="rect">
            <a:avLst/>
          </a:prstGeom>
          <a:noFill/>
          <a:ln w="9525">
            <a:noFill/>
            <a:miter lim="800000"/>
            <a:headEnd/>
            <a:tailEnd/>
          </a:ln>
        </p:spPr>
      </p:pic>
      <p:sp>
        <p:nvSpPr>
          <p:cNvPr id="3" name="TextBox 2"/>
          <p:cNvSpPr txBox="1"/>
          <p:nvPr/>
        </p:nvSpPr>
        <p:spPr>
          <a:xfrm>
            <a:off x="457200" y="6172200"/>
            <a:ext cx="2487613" cy="307975"/>
          </a:xfrm>
          <a:prstGeom prst="rect">
            <a:avLst/>
          </a:prstGeom>
          <a:noFill/>
        </p:spPr>
        <p:txBody>
          <a:bodyPr wrap="none">
            <a:spAutoFit/>
          </a:bodyPr>
          <a:lstStyle/>
          <a:p>
            <a:pPr>
              <a:defRPr/>
            </a:pPr>
            <a:r>
              <a:rPr lang="en-US" sz="1400" dirty="0">
                <a:latin typeface="+mn-lt"/>
              </a:rPr>
              <a:t>Moffat et al., 2007, </a:t>
            </a:r>
            <a:r>
              <a:rPr lang="en-US" sz="1400" dirty="0" err="1">
                <a:latin typeface="+mn-lt"/>
              </a:rPr>
              <a:t>AgForMet</a:t>
            </a:r>
            <a:endParaRPr lang="en-US" sz="1400" dirty="0">
              <a:latin typeface="+mn-lt"/>
            </a:endParaRPr>
          </a:p>
        </p:txBody>
      </p:sp>
      <p:sp>
        <p:nvSpPr>
          <p:cNvPr id="4" name="TextBox 3"/>
          <p:cNvSpPr txBox="1"/>
          <p:nvPr/>
        </p:nvSpPr>
        <p:spPr>
          <a:xfrm>
            <a:off x="1981200" y="762000"/>
            <a:ext cx="5679760" cy="461665"/>
          </a:xfrm>
          <a:prstGeom prst="rect">
            <a:avLst/>
          </a:prstGeom>
          <a:noFill/>
        </p:spPr>
        <p:txBody>
          <a:bodyPr wrap="none">
            <a:spAutoFit/>
          </a:bodyPr>
          <a:lstStyle/>
          <a:p>
            <a:pPr>
              <a:defRPr/>
            </a:pPr>
            <a:r>
              <a:rPr lang="en-US" dirty="0">
                <a:latin typeface="+mn-lt"/>
              </a:rPr>
              <a:t>Gap-Filling </a:t>
            </a:r>
            <a:r>
              <a:rPr lang="en-US" dirty="0" smtClean="0">
                <a:latin typeface="+mn-lt"/>
              </a:rPr>
              <a:t>Inter-comparison </a:t>
            </a:r>
            <a:r>
              <a:rPr lang="en-US" dirty="0">
                <a:latin typeface="+mn-lt"/>
              </a:rPr>
              <a:t>Bias Errors</a:t>
            </a:r>
          </a:p>
        </p:txBody>
      </p:sp>
      <p:sp>
        <p:nvSpPr>
          <p:cNvPr id="36869" name="Footer Placeholder 4"/>
          <p:cNvSpPr>
            <a:spLocks noGrp="1"/>
          </p:cNvSpPr>
          <p:nvPr>
            <p:ph type="ftr" sz="quarter" idx="11"/>
          </p:nvPr>
        </p:nvSpPr>
        <p:spPr>
          <a:noFill/>
        </p:spPr>
        <p:txBody>
          <a:bodyPr/>
          <a:lstStyle/>
          <a:p>
            <a:r>
              <a:rPr lang="nl-NL" smtClean="0"/>
              <a:t>ESPM 228 Adv Topic Micromet &amp; Biomet</a:t>
            </a:r>
            <a:endParaRPr lang="en-US"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4763" y="947738"/>
            <a:ext cx="9134475" cy="4962525"/>
          </a:xfrm>
          <a:prstGeom prst="rect">
            <a:avLst/>
          </a:prstGeom>
          <a:noFill/>
          <a:ln w="9525">
            <a:noFill/>
            <a:miter lim="800000"/>
            <a:headEnd/>
            <a:tailEnd/>
          </a:ln>
        </p:spPr>
      </p:pic>
      <p:sp>
        <p:nvSpPr>
          <p:cNvPr id="3" name="TextBox 2"/>
          <p:cNvSpPr txBox="1"/>
          <p:nvPr/>
        </p:nvSpPr>
        <p:spPr>
          <a:xfrm>
            <a:off x="457200" y="6019800"/>
            <a:ext cx="2487613" cy="307975"/>
          </a:xfrm>
          <a:prstGeom prst="rect">
            <a:avLst/>
          </a:prstGeom>
          <a:noFill/>
        </p:spPr>
        <p:txBody>
          <a:bodyPr wrap="none">
            <a:spAutoFit/>
          </a:bodyPr>
          <a:lstStyle/>
          <a:p>
            <a:pPr>
              <a:defRPr/>
            </a:pPr>
            <a:r>
              <a:rPr lang="en-US" sz="1400" dirty="0">
                <a:latin typeface="+mn-lt"/>
              </a:rPr>
              <a:t>Moffat et al., 2007, </a:t>
            </a:r>
            <a:r>
              <a:rPr lang="en-US" sz="1400" dirty="0" err="1">
                <a:latin typeface="+mn-lt"/>
              </a:rPr>
              <a:t>AgForMet</a:t>
            </a:r>
            <a:endParaRPr lang="en-US" sz="1400" dirty="0">
              <a:latin typeface="+mn-lt"/>
            </a:endParaRPr>
          </a:p>
        </p:txBody>
      </p:sp>
      <p:sp>
        <p:nvSpPr>
          <p:cNvPr id="37892" name="Footer Placeholder 3"/>
          <p:cNvSpPr>
            <a:spLocks noGrp="1"/>
          </p:cNvSpPr>
          <p:nvPr>
            <p:ph type="ftr" sz="quarter" idx="11"/>
          </p:nvPr>
        </p:nvSpPr>
        <p:spPr>
          <a:noFill/>
        </p:spPr>
        <p:txBody>
          <a:bodyPr/>
          <a:lstStyle/>
          <a:p>
            <a:r>
              <a:rPr lang="nl-NL" smtClean="0"/>
              <a:t>ESPM 228 Adv Topic Micromet &amp; Biomet</a:t>
            </a:r>
            <a:endParaRPr lang="en-US" smtClean="0"/>
          </a:p>
        </p:txBody>
      </p:sp>
      <p:sp>
        <p:nvSpPr>
          <p:cNvPr id="5" name="TextBox 4"/>
          <p:cNvSpPr txBox="1"/>
          <p:nvPr/>
        </p:nvSpPr>
        <p:spPr>
          <a:xfrm>
            <a:off x="609600" y="381000"/>
            <a:ext cx="8720138" cy="461963"/>
          </a:xfrm>
          <a:prstGeom prst="rect">
            <a:avLst/>
          </a:prstGeom>
          <a:noFill/>
        </p:spPr>
        <p:txBody>
          <a:bodyPr wrap="none">
            <a:spAutoFit/>
          </a:bodyPr>
          <a:lstStyle/>
          <a:p>
            <a:pPr>
              <a:defRPr/>
            </a:pPr>
            <a:r>
              <a:rPr lang="en-US" dirty="0">
                <a:latin typeface="+mj-lt"/>
              </a:rPr>
              <a:t>Root Mean Square Errors with Different Gap Filling Methods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2705100" y="1600200"/>
            <a:ext cx="3733800" cy="4986375"/>
          </a:xfrm>
          <a:prstGeom prst="rect">
            <a:avLst/>
          </a:prstGeom>
          <a:noFill/>
          <a:ln w="9525">
            <a:noFill/>
            <a:miter lim="800000"/>
            <a:headEnd/>
            <a:tailEnd/>
          </a:ln>
          <a:effectLst/>
        </p:spPr>
      </p:pic>
      <p:sp>
        <p:nvSpPr>
          <p:cNvPr id="3" name="TextBox 2"/>
          <p:cNvSpPr txBox="1"/>
          <p:nvPr/>
        </p:nvSpPr>
        <p:spPr>
          <a:xfrm>
            <a:off x="2183654" y="304800"/>
            <a:ext cx="4776692" cy="1200329"/>
          </a:xfrm>
          <a:prstGeom prst="rect">
            <a:avLst/>
          </a:prstGeom>
          <a:noFill/>
        </p:spPr>
        <p:txBody>
          <a:bodyPr wrap="none" rtlCol="0">
            <a:spAutoFit/>
          </a:bodyPr>
          <a:lstStyle/>
          <a:p>
            <a:pPr algn="ctr"/>
            <a:r>
              <a:rPr lang="en-US" dirty="0" smtClean="0"/>
              <a:t>Eddy Covariance Tower</a:t>
            </a:r>
          </a:p>
          <a:p>
            <a:pPr algn="ctr"/>
            <a:r>
              <a:rPr lang="en-US" dirty="0" smtClean="0"/>
              <a:t>Sonic Anemometer, CO2/H2O IRGA, </a:t>
            </a:r>
          </a:p>
          <a:p>
            <a:pPr algn="ctr"/>
            <a:r>
              <a:rPr lang="en-US" dirty="0" smtClean="0"/>
              <a:t>inlet for CH4 Tunable diode laser spectrometer &amp;</a:t>
            </a:r>
          </a:p>
          <a:p>
            <a:pPr algn="ctr"/>
            <a:r>
              <a:rPr lang="en-US" dirty="0" smtClean="0"/>
              <a:t>Meteorological Sensors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cstate="print"/>
          <a:srcRect/>
          <a:stretch>
            <a:fillRect/>
          </a:stretch>
        </p:blipFill>
        <p:spPr bwMode="auto">
          <a:xfrm>
            <a:off x="577336" y="1371600"/>
            <a:ext cx="7989328" cy="4764088"/>
          </a:xfrm>
          <a:prstGeom prst="rect">
            <a:avLst/>
          </a:prstGeom>
          <a:noFill/>
          <a:ln w="9525">
            <a:noFill/>
            <a:miter lim="800000"/>
            <a:headEnd/>
            <a:tailEnd/>
          </a:ln>
          <a:effectLst/>
        </p:spPr>
      </p:pic>
      <p:sp>
        <p:nvSpPr>
          <p:cNvPr id="3" name="TextBox 2"/>
          <p:cNvSpPr txBox="1"/>
          <p:nvPr/>
        </p:nvSpPr>
        <p:spPr>
          <a:xfrm>
            <a:off x="3505200" y="4724400"/>
            <a:ext cx="1257075" cy="369332"/>
          </a:xfrm>
          <a:prstGeom prst="rect">
            <a:avLst/>
          </a:prstGeom>
          <a:noFill/>
        </p:spPr>
        <p:txBody>
          <a:bodyPr wrap="none" rtlCol="0">
            <a:spAutoFit/>
          </a:bodyPr>
          <a:lstStyle/>
          <a:p>
            <a:r>
              <a:rPr lang="en-US" dirty="0" smtClean="0"/>
              <a:t>D164, 2008</a:t>
            </a:r>
            <a:endParaRPr lang="en-US" dirty="0"/>
          </a:p>
        </p:txBody>
      </p:sp>
      <p:sp>
        <p:nvSpPr>
          <p:cNvPr id="4" name="TextBox 3"/>
          <p:cNvSpPr txBox="1"/>
          <p:nvPr/>
        </p:nvSpPr>
        <p:spPr>
          <a:xfrm>
            <a:off x="1881904" y="533400"/>
            <a:ext cx="5380191" cy="646331"/>
          </a:xfrm>
          <a:prstGeom prst="rect">
            <a:avLst/>
          </a:prstGeom>
          <a:noFill/>
        </p:spPr>
        <p:txBody>
          <a:bodyPr wrap="none" rtlCol="0">
            <a:spAutoFit/>
          </a:bodyPr>
          <a:lstStyle/>
          <a:p>
            <a:pPr algn="ctr"/>
            <a:r>
              <a:rPr lang="en-US" dirty="0" smtClean="0"/>
              <a:t>24 Hour Time Series of 10 Hz Data, </a:t>
            </a:r>
          </a:p>
          <a:p>
            <a:pPr algn="ctr"/>
            <a:r>
              <a:rPr lang="en-US" dirty="0" smtClean="0"/>
              <a:t>Vertical Velocity (w)  and Methane (CH</a:t>
            </a:r>
            <a:r>
              <a:rPr lang="en-US" baseline="-25000" dirty="0" smtClean="0"/>
              <a:t>4</a:t>
            </a:r>
            <a:r>
              <a:rPr lang="en-US" dirty="0" smtClean="0"/>
              <a:t>) Concentration</a:t>
            </a:r>
            <a:endParaRPr lang="en-US" dirty="0"/>
          </a:p>
        </p:txBody>
      </p:sp>
      <p:sp>
        <p:nvSpPr>
          <p:cNvPr id="5" name="TextBox 4"/>
          <p:cNvSpPr txBox="1"/>
          <p:nvPr/>
        </p:nvSpPr>
        <p:spPr>
          <a:xfrm>
            <a:off x="609600" y="6324600"/>
            <a:ext cx="4201022" cy="338554"/>
          </a:xfrm>
          <a:prstGeom prst="rect">
            <a:avLst/>
          </a:prstGeom>
          <a:noFill/>
        </p:spPr>
        <p:txBody>
          <a:bodyPr wrap="none" rtlCol="0">
            <a:spAutoFit/>
          </a:bodyPr>
          <a:lstStyle/>
          <a:p>
            <a:r>
              <a:rPr lang="en-US" sz="1600" dirty="0" smtClean="0"/>
              <a:t>Sherman Island, CA: data of Detto and Baldocchi</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1479</TotalTime>
  <Words>2287</Words>
  <Application>Microsoft Office PowerPoint</Application>
  <PresentationFormat>On-screen Show (4:3)</PresentationFormat>
  <Paragraphs>411</Paragraphs>
  <Slides>74</Slides>
  <Notes>30</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74</vt:i4>
      </vt:variant>
    </vt:vector>
  </HeadingPairs>
  <TitlesOfParts>
    <vt:vector size="80" baseType="lpstr">
      <vt:lpstr>Office Theme</vt:lpstr>
      <vt:lpstr>Equation</vt:lpstr>
      <vt:lpstr>MathType Equation</vt:lpstr>
      <vt:lpstr>SPW 10.0 Graph</vt:lpstr>
      <vt:lpstr>Microsoft Word Picture</vt:lpstr>
      <vt:lpstr>SPW 8.0 Graph</vt:lpstr>
      <vt:lpstr>Slide 1</vt:lpstr>
      <vt:lpstr>Methods To Assess Terrestrial Carbon Budgets at Landscape to Continental Scales, and Across Multiple Time Scales</vt:lpstr>
      <vt:lpstr>From point to globe via integration with remote sensing  (and gridded metorology)</vt:lpstr>
      <vt:lpstr>Challenges in Measuring Greenhouse Gas Fluxes</vt:lpstr>
      <vt:lpstr>Flux Methods Appropriate for Slower Sensors, e.g. FTIR</vt:lpstr>
      <vt:lpstr>Eddy Covariance</vt:lpstr>
      <vt:lpstr>Slide 7</vt:lpstr>
      <vt:lpstr>Slide 8</vt:lpstr>
      <vt:lpstr>Slide 9</vt:lpstr>
      <vt:lpstr>Slide 10</vt:lpstr>
      <vt:lpstr>Slide 11</vt:lpstr>
      <vt:lpstr>Slide 12</vt:lpstr>
      <vt:lpstr>Slide 13</vt:lpstr>
      <vt:lpstr>Signal Attenuation: The Role of Filtering Functions and Spectra</vt:lpstr>
      <vt:lpstr>Slide 15</vt:lpstr>
      <vt:lpstr>Slide 16</vt:lpstr>
      <vt:lpstr>Slide 17</vt:lpstr>
      <vt:lpstr>Slide 18</vt:lpstr>
      <vt:lpstr>Slide 19</vt:lpstr>
      <vt:lpstr>Slide 20</vt:lpstr>
      <vt:lpstr>Slide 21</vt:lpstr>
      <vt:lpstr>Slide 22</vt:lpstr>
      <vt:lpstr>Slide 23</vt:lpstr>
      <vt:lpstr>Towards Annual Sums Accounting for Systematic and Random Bias Errors</vt:lpstr>
      <vt:lpstr>Slide 25</vt:lpstr>
      <vt:lpstr>Slide 26</vt:lpstr>
      <vt:lpstr>Slide 27</vt:lpstr>
      <vt:lpstr>Systematic Biases and Flux Resolution:  A Perspective</vt:lpstr>
      <vt:lpstr>Slide 29</vt:lpstr>
      <vt:lpstr>Slide 30</vt:lpstr>
      <vt:lpstr>Slide 31</vt:lpstr>
      <vt:lpstr>Slide 32</vt:lpstr>
      <vt:lpstr>Slide 33</vt:lpstr>
      <vt:lpstr>Slide 34</vt:lpstr>
      <vt:lpstr>Slide 35</vt:lpstr>
      <vt:lpstr>Slide 36</vt:lpstr>
      <vt:lpstr>Slide 37</vt:lpstr>
      <vt:lpstr>Slide 38</vt:lpstr>
      <vt:lpstr>Slide 39</vt:lpstr>
      <vt:lpstr>Contrary Evidence from Personal Experience: Crops, Grasslands and Forests</vt:lpstr>
      <vt:lpstr>Slide 41</vt:lpstr>
      <vt:lpstr>FLUXNET: From Sea to Shining Sea 500+ Sites, circa 2009</vt:lpstr>
      <vt:lpstr>Limits and Criteria for Network Design for Treaty Verification</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Net Ecosystem C Exchange</vt:lpstr>
      <vt:lpstr>Slide 68</vt:lpstr>
      <vt:lpstr>Slide 69</vt:lpstr>
      <vt:lpstr>Slide 70</vt:lpstr>
      <vt:lpstr>Slide 71</vt:lpstr>
      <vt:lpstr>Slide 72</vt:lpstr>
      <vt:lpstr>Slide 73</vt:lpstr>
      <vt:lpstr>Slide 74</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baldocchi</dc:creator>
  <cp:lastModifiedBy>dennis baldocchi</cp:lastModifiedBy>
  <cp:revision>160</cp:revision>
  <dcterms:created xsi:type="dcterms:W3CDTF">2010-02-12T00:38:40Z</dcterms:created>
  <dcterms:modified xsi:type="dcterms:W3CDTF">2010-06-16T23:38:27Z</dcterms:modified>
</cp:coreProperties>
</file>